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y="6858000" cx="12192000"/>
  <p:notesSz cx="7010400" cy="9296400"/>
  <p:embeddedFontLst>
    <p:embeddedFont>
      <p:font typeface="Constantia"/>
      <p:regular r:id="rId41"/>
      <p:bold r:id="rId42"/>
      <p:italic r:id="rId43"/>
      <p:boldItalic r:id="rId44"/>
    </p:embeddedFont>
    <p:embeddedFont>
      <p:font typeface="Century Gothic"/>
      <p:regular r:id="rId45"/>
      <p:bold r:id="rId46"/>
      <p:italic r:id="rId47"/>
      <p:boldItalic r:id="rId4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5E6EB0B8-2E79-4763-8E90-7652A2AE43D8}">
  <a:tblStyle styleId="{5E6EB0B8-2E79-4763-8E90-7652A2AE43D8}" styleName="Table_0">
    <a:wholeTbl>
      <a:tcTxStyle b="off" i="off">
        <a:font>
          <a:latin typeface="Century Gothic"/>
          <a:ea typeface="Century Gothic"/>
          <a:cs typeface="Century Gothic"/>
        </a:font>
        <a:schemeClr val="dk1"/>
      </a:tcTxStyle>
      <a:tcStyle>
        <a:tcBdr>
          <a:left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chemeClr val="lt1"/>
          </a:solidFill>
        </a:fill>
      </a:tcStyle>
    </a:wholeTbl>
    <a:band1H>
      <a:tcTxStyle/>
      <a:tcStyle>
        <a:fill>
          <a:solidFill>
            <a:srgbClr val="EBF4E7"/>
          </a:solidFill>
        </a:fill>
      </a:tcStyle>
    </a:band1H>
    <a:band2H>
      <a:tcTxStyle/>
    </a:band2H>
    <a:band1V>
      <a:tcTxStyle/>
      <a:tcStyle>
        <a:fill>
          <a:solidFill>
            <a:srgbClr val="EBF4E7"/>
          </a:solidFill>
        </a:fill>
      </a:tcStyle>
    </a:band1V>
    <a:band2V>
      <a:tcTxStyle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508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l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840"/>
        <p:guide pos="2160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20" Type="http://schemas.openxmlformats.org/officeDocument/2006/relationships/slide" Target="slides/slide14.xml"/><Relationship Id="rId42" Type="http://schemas.openxmlformats.org/officeDocument/2006/relationships/font" Target="fonts/Constantia-bold.fntdata"/><Relationship Id="rId41" Type="http://schemas.openxmlformats.org/officeDocument/2006/relationships/font" Target="fonts/Constantia-regular.fntdata"/><Relationship Id="rId22" Type="http://schemas.openxmlformats.org/officeDocument/2006/relationships/slide" Target="slides/slide16.xml"/><Relationship Id="rId44" Type="http://schemas.openxmlformats.org/officeDocument/2006/relationships/font" Target="fonts/Constantia-boldItalic.fntdata"/><Relationship Id="rId21" Type="http://schemas.openxmlformats.org/officeDocument/2006/relationships/slide" Target="slides/slide15.xml"/><Relationship Id="rId43" Type="http://schemas.openxmlformats.org/officeDocument/2006/relationships/font" Target="fonts/Constantia-italic.fntdata"/><Relationship Id="rId24" Type="http://schemas.openxmlformats.org/officeDocument/2006/relationships/slide" Target="slides/slide18.xml"/><Relationship Id="rId46" Type="http://schemas.openxmlformats.org/officeDocument/2006/relationships/font" Target="fonts/CenturyGothic-bold.fntdata"/><Relationship Id="rId23" Type="http://schemas.openxmlformats.org/officeDocument/2006/relationships/slide" Target="slides/slide17.xml"/><Relationship Id="rId45" Type="http://schemas.openxmlformats.org/officeDocument/2006/relationships/font" Target="fonts/CenturyGothic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48" Type="http://schemas.openxmlformats.org/officeDocument/2006/relationships/font" Target="fonts/CenturyGothic-boldItalic.fntdata"/><Relationship Id="rId25" Type="http://schemas.openxmlformats.org/officeDocument/2006/relationships/slide" Target="slides/slide19.xml"/><Relationship Id="rId47" Type="http://schemas.openxmlformats.org/officeDocument/2006/relationships/font" Target="fonts/CenturyGothic-italic.fntdata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938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0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0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1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1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2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2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3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3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4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4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5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5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6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6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7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7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8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18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9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19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0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20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1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21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2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22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3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23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4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24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5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25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6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26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7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27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8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28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9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29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3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0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30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1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31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2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32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3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33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34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34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4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5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6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7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7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8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8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9:notes"/>
          <p:cNvSpPr txBox="1"/>
          <p:nvPr>
            <p:ph idx="1" type="body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9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2"/>
          <p:cNvGrpSpPr/>
          <p:nvPr/>
        </p:nvGrpSpPr>
        <p:grpSpPr>
          <a:xfrm>
            <a:off x="0" y="0"/>
            <a:ext cx="12188825" cy="713232"/>
            <a:chOff x="0" y="0"/>
            <a:chExt cx="12188825" cy="713232"/>
          </a:xfrm>
        </p:grpSpPr>
        <p:sp>
          <p:nvSpPr>
            <p:cNvPr id="20" name="Google Shape;20;p2"/>
            <p:cNvSpPr/>
            <p:nvPr/>
          </p:nvSpPr>
          <p:spPr>
            <a:xfrm flipH="1" rot="10800000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16862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 flipH="1" rot="10800000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45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0" y="0"/>
            <a:ext cx="713232" cy="6858000"/>
            <a:chOff x="0" y="0"/>
            <a:chExt cx="713232" cy="6858000"/>
          </a:xfrm>
        </p:grpSpPr>
        <p:sp>
          <p:nvSpPr>
            <p:cNvPr id="23" name="Google Shape;23;p2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16862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4" name="Google Shape;24;p2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45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25" name="Google Shape;25;p2"/>
          <p:cNvGrpSpPr/>
          <p:nvPr/>
        </p:nvGrpSpPr>
        <p:grpSpPr>
          <a:xfrm>
            <a:off x="11476762" y="0"/>
            <a:ext cx="746885" cy="6858000"/>
            <a:chOff x="11476762" y="0"/>
            <a:chExt cx="746885" cy="6858000"/>
          </a:xfrm>
        </p:grpSpPr>
        <p:sp>
          <p:nvSpPr>
            <p:cNvPr id="26" name="Google Shape;26;p2"/>
            <p:cNvSpPr/>
            <p:nvPr/>
          </p:nvSpPr>
          <p:spPr>
            <a:xfrm flipH="1">
              <a:off x="11476762" y="0"/>
              <a:ext cx="640080" cy="6858000"/>
            </a:xfrm>
            <a:prstGeom prst="rect">
              <a:avLst/>
            </a:prstGeom>
            <a:solidFill>
              <a:schemeClr val="accent1">
                <a:alpha val="16862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 flipH="1">
              <a:off x="12020930" y="0"/>
              <a:ext cx="202718" cy="6858000"/>
            </a:xfrm>
            <a:prstGeom prst="rect">
              <a:avLst/>
            </a:prstGeom>
            <a:solidFill>
              <a:schemeClr val="accent1">
                <a:alpha val="2745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28" name="Google Shape;28;p2"/>
          <p:cNvGrpSpPr/>
          <p:nvPr/>
        </p:nvGrpSpPr>
        <p:grpSpPr>
          <a:xfrm flipH="1" rot="10800000">
            <a:off x="0" y="6144768"/>
            <a:ext cx="12188825" cy="713232"/>
            <a:chOff x="0" y="0"/>
            <a:chExt cx="12188825" cy="713232"/>
          </a:xfrm>
        </p:grpSpPr>
        <p:sp>
          <p:nvSpPr>
            <p:cNvPr id="29" name="Google Shape;29;p2"/>
            <p:cNvSpPr/>
            <p:nvPr/>
          </p:nvSpPr>
          <p:spPr>
            <a:xfrm flipH="1" rot="10800000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16862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 flipH="1" rot="10800000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45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31" name="Google Shape;31;p2"/>
          <p:cNvSpPr txBox="1"/>
          <p:nvPr>
            <p:ph type="ctrTitle"/>
          </p:nvPr>
        </p:nvSpPr>
        <p:spPr>
          <a:xfrm>
            <a:off x="1295400" y="1188720"/>
            <a:ext cx="96012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"/>
          <p:cNvSpPr txBox="1"/>
          <p:nvPr>
            <p:ph idx="1" type="subTitle"/>
          </p:nvPr>
        </p:nvSpPr>
        <p:spPr>
          <a:xfrm>
            <a:off x="1295400" y="3749040"/>
            <a:ext cx="9601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2400" cap="none"/>
            </a:lvl1pPr>
            <a:lvl2pPr lv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800"/>
            </a:lvl2pPr>
            <a:lvl3pPr lvl="2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000"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1"/>
          <p:cNvSpPr txBox="1"/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1"/>
          <p:cNvSpPr txBox="1"/>
          <p:nvPr>
            <p:ph idx="1" type="body"/>
          </p:nvPr>
        </p:nvSpPr>
        <p:spPr>
          <a:xfrm rot="5400000">
            <a:off x="3924300" y="-909828"/>
            <a:ext cx="4343400" cy="9509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1pPr>
            <a:lvl2pPr indent="-32004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2pPr>
            <a:lvl3pPr indent="-320039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4pPr>
            <a:lvl5pPr indent="-320039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5pPr>
            <a:lvl6pPr indent="-320039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6pPr>
            <a:lvl7pPr indent="-320039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7pPr>
            <a:lvl8pPr indent="-32004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8pPr>
            <a:lvl9pPr indent="-32004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9pPr>
          </a:lstStyle>
          <a:p/>
        </p:txBody>
      </p:sp>
      <p:sp>
        <p:nvSpPr>
          <p:cNvPr id="108" name="Google Shape;108;p11"/>
          <p:cNvSpPr txBox="1"/>
          <p:nvPr>
            <p:ph idx="10" type="dt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1"/>
          <p:cNvSpPr txBox="1"/>
          <p:nvPr>
            <p:ph idx="11" type="ftr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1"/>
          <p:cNvSpPr txBox="1"/>
          <p:nvPr>
            <p:ph idx="12" type="sldNum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2"/>
          <p:cNvSpPr txBox="1"/>
          <p:nvPr>
            <p:ph type="title"/>
          </p:nvPr>
        </p:nvSpPr>
        <p:spPr>
          <a:xfrm rot="5400000">
            <a:off x="7090569" y="1908969"/>
            <a:ext cx="5897562" cy="2628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2"/>
          <p:cNvSpPr txBox="1"/>
          <p:nvPr>
            <p:ph idx="1" type="body"/>
          </p:nvPr>
        </p:nvSpPr>
        <p:spPr>
          <a:xfrm rot="5400000">
            <a:off x="1756569" y="-643731"/>
            <a:ext cx="5897562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1pPr>
            <a:lvl2pPr indent="-32004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2pPr>
            <a:lvl3pPr indent="-320039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4pPr>
            <a:lvl5pPr indent="-320039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5pPr>
            <a:lvl6pPr indent="-320039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6pPr>
            <a:lvl7pPr indent="-320039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7pPr>
            <a:lvl8pPr indent="-32004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8pPr>
            <a:lvl9pPr indent="-32004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9pPr>
          </a:lstStyle>
          <a:p/>
        </p:txBody>
      </p:sp>
      <p:sp>
        <p:nvSpPr>
          <p:cNvPr id="114" name="Google Shape;114;p12"/>
          <p:cNvSpPr txBox="1"/>
          <p:nvPr>
            <p:ph idx="10" type="dt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12"/>
          <p:cNvSpPr txBox="1"/>
          <p:nvPr>
            <p:ph idx="11" type="ftr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2"/>
          <p:cNvSpPr txBox="1"/>
          <p:nvPr>
            <p:ph idx="12" type="sldNum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 txBox="1"/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"/>
          <p:cNvSpPr txBox="1"/>
          <p:nvPr>
            <p:ph idx="1" type="body"/>
          </p:nvPr>
        </p:nvSpPr>
        <p:spPr>
          <a:xfrm>
            <a:off x="1341120" y="1673352"/>
            <a:ext cx="950976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1pPr>
            <a:lvl2pPr indent="-32004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2pPr>
            <a:lvl3pPr indent="-320039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4pPr>
            <a:lvl5pPr indent="-320039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5pPr>
            <a:lvl6pPr indent="-320039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6pPr>
            <a:lvl7pPr indent="-320039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7pPr>
            <a:lvl8pPr indent="-32004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8pPr>
            <a:lvl9pPr indent="-32004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9pPr>
          </a:lstStyle>
          <a:p/>
        </p:txBody>
      </p:sp>
      <p:sp>
        <p:nvSpPr>
          <p:cNvPr id="36" name="Google Shape;36;p3"/>
          <p:cNvSpPr txBox="1"/>
          <p:nvPr>
            <p:ph idx="10" type="dt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3"/>
          <p:cNvSpPr txBox="1"/>
          <p:nvPr>
            <p:ph idx="11" type="ftr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"/>
          <p:cNvSpPr txBox="1"/>
          <p:nvPr>
            <p:ph idx="12" type="sldNum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oogle Shape;40;p4"/>
          <p:cNvGrpSpPr/>
          <p:nvPr/>
        </p:nvGrpSpPr>
        <p:grpSpPr>
          <a:xfrm flipH="1" rot="10800000">
            <a:off x="0" y="6309360"/>
            <a:ext cx="12188825" cy="548640"/>
            <a:chOff x="0" y="0"/>
            <a:chExt cx="12188825" cy="713232"/>
          </a:xfrm>
        </p:grpSpPr>
        <p:sp>
          <p:nvSpPr>
            <p:cNvPr id="41" name="Google Shape;41;p4"/>
            <p:cNvSpPr/>
            <p:nvPr/>
          </p:nvSpPr>
          <p:spPr>
            <a:xfrm flipH="1" rot="10800000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2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2" name="Google Shape;42;p4"/>
            <p:cNvSpPr/>
            <p:nvPr/>
          </p:nvSpPr>
          <p:spPr>
            <a:xfrm flipH="1" rot="10800000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45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43" name="Google Shape;43;p4"/>
          <p:cNvGrpSpPr/>
          <p:nvPr/>
        </p:nvGrpSpPr>
        <p:grpSpPr>
          <a:xfrm>
            <a:off x="16736" y="0"/>
            <a:ext cx="12188825" cy="548640"/>
            <a:chOff x="0" y="0"/>
            <a:chExt cx="12188825" cy="713232"/>
          </a:xfrm>
        </p:grpSpPr>
        <p:sp>
          <p:nvSpPr>
            <p:cNvPr id="44" name="Google Shape;44;p4"/>
            <p:cNvSpPr/>
            <p:nvPr/>
          </p:nvSpPr>
          <p:spPr>
            <a:xfrm flipH="1" rot="10800000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2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5" name="Google Shape;45;p4"/>
            <p:cNvSpPr/>
            <p:nvPr/>
          </p:nvSpPr>
          <p:spPr>
            <a:xfrm flipH="1" rot="10800000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45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46" name="Google Shape;46;p4"/>
          <p:cNvSpPr txBox="1"/>
          <p:nvPr>
            <p:ph idx="10" type="dt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1" type="ftr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2" type="sldNum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9" name="Google Shape;49;p4"/>
          <p:cNvSpPr txBox="1"/>
          <p:nvPr>
            <p:ph type="title"/>
          </p:nvPr>
        </p:nvSpPr>
        <p:spPr>
          <a:xfrm>
            <a:off x="1295400" y="1188720"/>
            <a:ext cx="96012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5400"/>
              <a:buNone/>
              <a:defRPr b="0" sz="5400">
                <a:solidFill>
                  <a:srgbClr val="49392A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4"/>
          <p:cNvSpPr txBox="1"/>
          <p:nvPr>
            <p:ph idx="1" type="body"/>
          </p:nvPr>
        </p:nvSpPr>
        <p:spPr>
          <a:xfrm>
            <a:off x="1295400" y="3749040"/>
            <a:ext cx="9601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000" cap="none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C948E"/>
              </a:buClr>
              <a:buSzPts val="1440"/>
              <a:buNone/>
              <a:defRPr sz="1800">
                <a:solidFill>
                  <a:srgbClr val="9C948E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C948E"/>
              </a:buClr>
              <a:buSzPts val="1280"/>
              <a:buNone/>
              <a:defRPr sz="1600">
                <a:solidFill>
                  <a:srgbClr val="9C948E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C948E"/>
              </a:buClr>
              <a:buSzPts val="1120"/>
              <a:buNone/>
              <a:defRPr sz="1400">
                <a:solidFill>
                  <a:srgbClr val="9C948E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C948E"/>
              </a:buClr>
              <a:buSzPts val="1120"/>
              <a:buNone/>
              <a:defRPr sz="1400">
                <a:solidFill>
                  <a:srgbClr val="9C948E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C948E"/>
              </a:buClr>
              <a:buSzPts val="1120"/>
              <a:buNone/>
              <a:defRPr sz="1400">
                <a:solidFill>
                  <a:srgbClr val="9C948E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C948E"/>
              </a:buClr>
              <a:buSzPts val="1120"/>
              <a:buNone/>
              <a:defRPr sz="1400">
                <a:solidFill>
                  <a:srgbClr val="9C948E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C948E"/>
              </a:buClr>
              <a:buSzPts val="1120"/>
              <a:buNone/>
              <a:defRPr sz="1400">
                <a:solidFill>
                  <a:srgbClr val="9C948E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9C948E"/>
              </a:buClr>
              <a:buSzPts val="1120"/>
              <a:buNone/>
              <a:defRPr sz="1400">
                <a:solidFill>
                  <a:srgbClr val="9C948E"/>
                </a:solidFill>
              </a:defRPr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"/>
          <p:cNvSpPr txBox="1"/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341120" y="1673352"/>
            <a:ext cx="45720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000"/>
            </a:lvl1pPr>
            <a:lvl2pPr indent="-32004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 sz="1800"/>
            </a:lvl2pPr>
            <a:lvl3pPr indent="-30988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Char char="•"/>
              <a:defRPr sz="1600"/>
            </a:lvl3pPr>
            <a:lvl4pPr indent="-299719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•"/>
              <a:defRPr sz="1400"/>
            </a:lvl4pPr>
            <a:lvl5pPr indent="-29972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•"/>
              <a:defRPr sz="1400"/>
            </a:lvl5pPr>
            <a:lvl6pPr indent="-299720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•"/>
              <a:defRPr sz="1400"/>
            </a:lvl6pPr>
            <a:lvl7pPr indent="-299720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•"/>
              <a:defRPr sz="1400"/>
            </a:lvl7pPr>
            <a:lvl8pPr indent="-29972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•"/>
              <a:defRPr sz="1400"/>
            </a:lvl8pPr>
            <a:lvl9pPr indent="-29972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•"/>
              <a:defRPr sz="1400"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6278880" y="1673352"/>
            <a:ext cx="45720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000"/>
            </a:lvl1pPr>
            <a:lvl2pPr indent="-32004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 sz="1800"/>
            </a:lvl2pPr>
            <a:lvl3pPr indent="-30988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Char char="•"/>
              <a:defRPr sz="1600"/>
            </a:lvl3pPr>
            <a:lvl4pPr indent="-299719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•"/>
              <a:defRPr sz="1400"/>
            </a:lvl4pPr>
            <a:lvl5pPr indent="-29972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•"/>
              <a:defRPr sz="1400"/>
            </a:lvl5pPr>
            <a:lvl6pPr indent="-299720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•"/>
              <a:defRPr sz="1400"/>
            </a:lvl6pPr>
            <a:lvl7pPr indent="-299720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•"/>
              <a:defRPr sz="1400"/>
            </a:lvl7pPr>
            <a:lvl8pPr indent="-29972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•"/>
              <a:defRPr sz="1400"/>
            </a:lvl8pPr>
            <a:lvl9pPr indent="-29972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•"/>
              <a:defRPr sz="1400"/>
            </a:lvl9pPr>
          </a:lstStyle>
          <a:p/>
        </p:txBody>
      </p:sp>
      <p:sp>
        <p:nvSpPr>
          <p:cNvPr id="55" name="Google Shape;55;p5"/>
          <p:cNvSpPr txBox="1"/>
          <p:nvPr>
            <p:ph idx="10" type="dt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5"/>
          <p:cNvSpPr txBox="1"/>
          <p:nvPr>
            <p:ph idx="11" type="ftr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5"/>
          <p:cNvSpPr txBox="1"/>
          <p:nvPr>
            <p:ph idx="12" type="sldNum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>
  <p:cSld name="Comparison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"/>
          <p:cNvSpPr txBox="1"/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6"/>
          <p:cNvSpPr txBox="1"/>
          <p:nvPr>
            <p:ph idx="1" type="body"/>
          </p:nvPr>
        </p:nvSpPr>
        <p:spPr>
          <a:xfrm>
            <a:off x="1341120" y="1600200"/>
            <a:ext cx="45720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0" sz="2000" cap="none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9pPr>
          </a:lstStyle>
          <a:p/>
        </p:txBody>
      </p:sp>
      <p:sp>
        <p:nvSpPr>
          <p:cNvPr id="61" name="Google Shape;61;p6"/>
          <p:cNvSpPr txBox="1"/>
          <p:nvPr>
            <p:ph idx="2" type="body"/>
          </p:nvPr>
        </p:nvSpPr>
        <p:spPr>
          <a:xfrm>
            <a:off x="1341120" y="2441448"/>
            <a:ext cx="4572000" cy="35844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 sz="1800"/>
            </a:lvl1pPr>
            <a:lvl2pPr indent="-30988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80"/>
              <a:buChar char="•"/>
              <a:defRPr sz="1600"/>
            </a:lvl2pPr>
            <a:lvl3pPr indent="-299719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•"/>
              <a:defRPr sz="1400"/>
            </a:lvl3pPr>
            <a:lvl4pPr indent="-28956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  <a:defRPr sz="1200"/>
            </a:lvl4pPr>
            <a:lvl5pPr indent="-28956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  <a:defRPr sz="1200"/>
            </a:lvl5pPr>
            <a:lvl6pPr indent="-289560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  <a:defRPr sz="1200"/>
            </a:lvl6pPr>
            <a:lvl7pPr indent="-289560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  <a:defRPr sz="1200"/>
            </a:lvl7pPr>
            <a:lvl8pPr indent="-289559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  <a:defRPr sz="1200"/>
            </a:lvl8pPr>
            <a:lvl9pPr indent="-289559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  <a:defRPr sz="1200"/>
            </a:lvl9pPr>
          </a:lstStyle>
          <a:p/>
        </p:txBody>
      </p:sp>
      <p:sp>
        <p:nvSpPr>
          <p:cNvPr id="62" name="Google Shape;62;p6"/>
          <p:cNvSpPr txBox="1"/>
          <p:nvPr>
            <p:ph idx="3" type="body"/>
          </p:nvPr>
        </p:nvSpPr>
        <p:spPr>
          <a:xfrm>
            <a:off x="6278880" y="1600200"/>
            <a:ext cx="45720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0" sz="2000" cap="none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600"/>
            </a:lvl9pPr>
          </a:lstStyle>
          <a:p/>
        </p:txBody>
      </p:sp>
      <p:sp>
        <p:nvSpPr>
          <p:cNvPr id="63" name="Google Shape;63;p6"/>
          <p:cNvSpPr txBox="1"/>
          <p:nvPr>
            <p:ph idx="4" type="body"/>
          </p:nvPr>
        </p:nvSpPr>
        <p:spPr>
          <a:xfrm>
            <a:off x="6278880" y="2441448"/>
            <a:ext cx="4572000" cy="35844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 sz="1800"/>
            </a:lvl1pPr>
            <a:lvl2pPr indent="-30988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80"/>
              <a:buChar char="•"/>
              <a:defRPr sz="1600"/>
            </a:lvl2pPr>
            <a:lvl3pPr indent="-299719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•"/>
              <a:defRPr sz="1400"/>
            </a:lvl3pPr>
            <a:lvl4pPr indent="-28956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  <a:defRPr sz="1200"/>
            </a:lvl4pPr>
            <a:lvl5pPr indent="-28956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  <a:defRPr sz="1200"/>
            </a:lvl5pPr>
            <a:lvl6pPr indent="-289560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  <a:defRPr sz="1200"/>
            </a:lvl6pPr>
            <a:lvl7pPr indent="-289560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  <a:defRPr sz="1200"/>
            </a:lvl7pPr>
            <a:lvl8pPr indent="-289559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  <a:defRPr sz="1200"/>
            </a:lvl8pPr>
            <a:lvl9pPr indent="-289559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60"/>
              <a:buChar char="•"/>
              <a:defRPr sz="1200"/>
            </a:lvl9pPr>
          </a:lstStyle>
          <a:p/>
        </p:txBody>
      </p:sp>
      <p:sp>
        <p:nvSpPr>
          <p:cNvPr id="64" name="Google Shape;64;p6"/>
          <p:cNvSpPr txBox="1"/>
          <p:nvPr>
            <p:ph idx="10" type="dt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6"/>
          <p:cNvSpPr txBox="1"/>
          <p:nvPr>
            <p:ph idx="11" type="ftr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6"/>
          <p:cNvSpPr txBox="1"/>
          <p:nvPr>
            <p:ph idx="12" type="sldNum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7"/>
          <p:cNvSpPr txBox="1"/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0" type="dt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1" type="ftr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7"/>
          <p:cNvSpPr txBox="1"/>
          <p:nvPr>
            <p:ph idx="12" type="sldNum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8"/>
          <p:cNvSpPr txBox="1"/>
          <p:nvPr>
            <p:ph idx="10" type="dt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8"/>
          <p:cNvSpPr txBox="1"/>
          <p:nvPr>
            <p:ph idx="11" type="ftr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12" type="sldNum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oogle Shape;77;p9"/>
          <p:cNvGrpSpPr/>
          <p:nvPr/>
        </p:nvGrpSpPr>
        <p:grpSpPr>
          <a:xfrm>
            <a:off x="0" y="0"/>
            <a:ext cx="12188825" cy="548640"/>
            <a:chOff x="0" y="0"/>
            <a:chExt cx="12188825" cy="713232"/>
          </a:xfrm>
        </p:grpSpPr>
        <p:sp>
          <p:nvSpPr>
            <p:cNvPr id="78" name="Google Shape;78;p9"/>
            <p:cNvSpPr/>
            <p:nvPr/>
          </p:nvSpPr>
          <p:spPr>
            <a:xfrm flipH="1" rot="10800000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2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9" name="Google Shape;79;p9"/>
            <p:cNvSpPr/>
            <p:nvPr/>
          </p:nvSpPr>
          <p:spPr>
            <a:xfrm flipH="1" rot="10800000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45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80" name="Google Shape;80;p9"/>
          <p:cNvSpPr txBox="1"/>
          <p:nvPr>
            <p:ph type="title"/>
          </p:nvPr>
        </p:nvSpPr>
        <p:spPr>
          <a:xfrm>
            <a:off x="8138160" y="1828800"/>
            <a:ext cx="36576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3400"/>
              <a:buNone/>
              <a:defRPr b="0" sz="3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9"/>
          <p:cNvSpPr txBox="1"/>
          <p:nvPr>
            <p:ph idx="1" type="body"/>
          </p:nvPr>
        </p:nvSpPr>
        <p:spPr>
          <a:xfrm>
            <a:off x="548640" y="1005840"/>
            <a:ext cx="7223760" cy="4937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2000"/>
            </a:lvl1pPr>
            <a:lvl2pPr indent="-32004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 sz="1800"/>
            </a:lvl2pPr>
            <a:lvl3pPr indent="-30988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Char char="•"/>
              <a:defRPr sz="1600"/>
            </a:lvl3pPr>
            <a:lvl4pPr indent="-299719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•"/>
              <a:defRPr sz="1400"/>
            </a:lvl4pPr>
            <a:lvl5pPr indent="-29972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•"/>
              <a:defRPr sz="1400"/>
            </a:lvl5pPr>
            <a:lvl6pPr indent="-299720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•"/>
              <a:defRPr sz="1400"/>
            </a:lvl6pPr>
            <a:lvl7pPr indent="-299720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•"/>
              <a:defRPr sz="1400"/>
            </a:lvl7pPr>
            <a:lvl8pPr indent="-29972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•"/>
              <a:defRPr sz="1400"/>
            </a:lvl8pPr>
            <a:lvl9pPr indent="-29972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Char char="•"/>
              <a:defRPr sz="1400"/>
            </a:lvl9pPr>
          </a:lstStyle>
          <a:p/>
        </p:txBody>
      </p:sp>
      <p:sp>
        <p:nvSpPr>
          <p:cNvPr id="82" name="Google Shape;82;p9"/>
          <p:cNvSpPr txBox="1"/>
          <p:nvPr>
            <p:ph idx="2" type="body"/>
          </p:nvPr>
        </p:nvSpPr>
        <p:spPr>
          <a:xfrm>
            <a:off x="8138160" y="4206240"/>
            <a:ext cx="3657600" cy="1645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"/>
              <a:buNone/>
              <a:defRPr sz="900"/>
            </a:lvl9pPr>
          </a:lstStyle>
          <a:p/>
        </p:txBody>
      </p:sp>
      <p:sp>
        <p:nvSpPr>
          <p:cNvPr id="83" name="Google Shape;83;p9"/>
          <p:cNvSpPr txBox="1"/>
          <p:nvPr>
            <p:ph idx="10" type="dt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1" type="ftr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9"/>
          <p:cNvSpPr txBox="1"/>
          <p:nvPr>
            <p:ph idx="12" type="sldNum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0"/>
          <p:cNvSpPr txBox="1"/>
          <p:nvPr>
            <p:ph type="title"/>
          </p:nvPr>
        </p:nvSpPr>
        <p:spPr>
          <a:xfrm>
            <a:off x="8138160" y="1828800"/>
            <a:ext cx="36576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3400"/>
              <a:buNone/>
              <a:defRPr b="0" sz="3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/>
          <p:nvPr>
            <p:ph idx="2" type="pic"/>
          </p:nvPr>
        </p:nvSpPr>
        <p:spPr>
          <a:xfrm>
            <a:off x="548640" y="548640"/>
            <a:ext cx="6675120" cy="5760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9" name="Google Shape;89;p10"/>
          <p:cNvSpPr txBox="1"/>
          <p:nvPr>
            <p:ph idx="1" type="body"/>
          </p:nvPr>
        </p:nvSpPr>
        <p:spPr>
          <a:xfrm>
            <a:off x="8138160" y="4206240"/>
            <a:ext cx="3657600" cy="1645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720"/>
              <a:buNone/>
              <a:defRPr sz="900"/>
            </a:lvl9pPr>
          </a:lstStyle>
          <a:p/>
        </p:txBody>
      </p:sp>
      <p:sp>
        <p:nvSpPr>
          <p:cNvPr id="90" name="Google Shape;90;p10"/>
          <p:cNvSpPr txBox="1"/>
          <p:nvPr>
            <p:ph idx="10" type="dt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0"/>
          <p:cNvSpPr txBox="1"/>
          <p:nvPr>
            <p:ph idx="11" type="ftr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0"/>
          <p:cNvSpPr txBox="1"/>
          <p:nvPr>
            <p:ph idx="12" type="sldNum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93" name="Google Shape;93;p10"/>
          <p:cNvGrpSpPr/>
          <p:nvPr/>
        </p:nvGrpSpPr>
        <p:grpSpPr>
          <a:xfrm>
            <a:off x="0" y="0"/>
            <a:ext cx="7772400" cy="548640"/>
            <a:chOff x="0" y="0"/>
            <a:chExt cx="12188825" cy="713232"/>
          </a:xfrm>
        </p:grpSpPr>
        <p:sp>
          <p:nvSpPr>
            <p:cNvPr id="94" name="Google Shape;94;p10"/>
            <p:cNvSpPr/>
            <p:nvPr/>
          </p:nvSpPr>
          <p:spPr>
            <a:xfrm flipH="1" rot="10800000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2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5" name="Google Shape;95;p10"/>
            <p:cNvSpPr/>
            <p:nvPr/>
          </p:nvSpPr>
          <p:spPr>
            <a:xfrm flipH="1" rot="10800000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45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96" name="Google Shape;96;p10"/>
          <p:cNvGrpSpPr/>
          <p:nvPr/>
        </p:nvGrpSpPr>
        <p:grpSpPr>
          <a:xfrm flipH="1" rot="10800000">
            <a:off x="0" y="6309360"/>
            <a:ext cx="7772400" cy="548640"/>
            <a:chOff x="0" y="0"/>
            <a:chExt cx="12188825" cy="713232"/>
          </a:xfrm>
        </p:grpSpPr>
        <p:sp>
          <p:nvSpPr>
            <p:cNvPr id="97" name="Google Shape;97;p10"/>
            <p:cNvSpPr/>
            <p:nvPr/>
          </p:nvSpPr>
          <p:spPr>
            <a:xfrm flipH="1" rot="10800000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2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8" name="Google Shape;98;p10"/>
            <p:cNvSpPr/>
            <p:nvPr/>
          </p:nvSpPr>
          <p:spPr>
            <a:xfrm flipH="1" rot="10800000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45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99" name="Google Shape;99;p10"/>
          <p:cNvGrpSpPr/>
          <p:nvPr/>
        </p:nvGrpSpPr>
        <p:grpSpPr>
          <a:xfrm flipH="1" rot="-5400000">
            <a:off x="-3154680" y="3154680"/>
            <a:ext cx="6858000" cy="548640"/>
            <a:chOff x="0" y="0"/>
            <a:chExt cx="12188825" cy="713232"/>
          </a:xfrm>
        </p:grpSpPr>
        <p:sp>
          <p:nvSpPr>
            <p:cNvPr id="100" name="Google Shape;100;p10"/>
            <p:cNvSpPr/>
            <p:nvPr/>
          </p:nvSpPr>
          <p:spPr>
            <a:xfrm flipH="1" rot="10800000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2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1" name="Google Shape;101;p10"/>
            <p:cNvSpPr/>
            <p:nvPr/>
          </p:nvSpPr>
          <p:spPr>
            <a:xfrm flipH="1" rot="10800000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45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102" name="Google Shape;102;p10"/>
          <p:cNvGrpSpPr/>
          <p:nvPr/>
        </p:nvGrpSpPr>
        <p:grpSpPr>
          <a:xfrm rot="5400000">
            <a:off x="4069079" y="3154681"/>
            <a:ext cx="6858000" cy="548640"/>
            <a:chOff x="0" y="0"/>
            <a:chExt cx="12188825" cy="713232"/>
          </a:xfrm>
        </p:grpSpPr>
        <p:sp>
          <p:nvSpPr>
            <p:cNvPr id="103" name="Google Shape;103;p10"/>
            <p:cNvSpPr/>
            <p:nvPr/>
          </p:nvSpPr>
          <p:spPr>
            <a:xfrm flipH="1" rot="10800000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2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4" name="Google Shape;104;p10"/>
            <p:cNvSpPr/>
            <p:nvPr/>
          </p:nvSpPr>
          <p:spPr>
            <a:xfrm flipH="1" rot="10800000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45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B9E1E3"/>
            </a:gs>
            <a:gs pos="42000">
              <a:srgbClr val="96D2D6"/>
            </a:gs>
            <a:gs pos="75000">
              <a:srgbClr val="DBF0F1"/>
            </a:gs>
            <a:gs pos="100000">
              <a:srgbClr val="B9E1E3"/>
            </a:gs>
          </a:gsLst>
          <a:lin ang="540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"/>
          <p:cNvGrpSpPr/>
          <p:nvPr/>
        </p:nvGrpSpPr>
        <p:grpSpPr>
          <a:xfrm flipH="1" rot="10800000">
            <a:off x="0" y="6309360"/>
            <a:ext cx="12188825" cy="548640"/>
            <a:chOff x="0" y="0"/>
            <a:chExt cx="12188825" cy="713232"/>
          </a:xfrm>
        </p:grpSpPr>
        <p:sp>
          <p:nvSpPr>
            <p:cNvPr id="11" name="Google Shape;11;p1"/>
            <p:cNvSpPr/>
            <p:nvPr/>
          </p:nvSpPr>
          <p:spPr>
            <a:xfrm flipH="1" rot="10800000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2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2" name="Google Shape;12;p1"/>
            <p:cNvSpPr/>
            <p:nvPr/>
          </p:nvSpPr>
          <p:spPr>
            <a:xfrm flipH="1" rot="10800000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45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13" name="Google Shape;13;p1"/>
          <p:cNvSpPr txBox="1"/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3400"/>
              <a:buFont typeface="Arial"/>
              <a:buNone/>
              <a:defRPr b="0" i="0" sz="3400" u="none" cap="none" strike="noStrike">
                <a:solidFill>
                  <a:srgbClr val="49392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" name="Google Shape;14;p1"/>
          <p:cNvSpPr txBox="1"/>
          <p:nvPr>
            <p:ph idx="1" type="body"/>
          </p:nvPr>
        </p:nvSpPr>
        <p:spPr>
          <a:xfrm>
            <a:off x="1341120" y="1673352"/>
            <a:ext cx="950976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marR="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004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09880" lvl="2" marL="13716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99719" lvl="3" marL="18288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99720" lvl="4" marL="22860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99720" lvl="5" marL="2743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99720" lvl="6" marL="32004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99720" lvl="7" marL="36576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99720" lvl="8" marL="41148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0" type="dt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1" type="ftr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7" name="Google Shape;17;p1"/>
          <p:cNvSpPr txBox="1"/>
          <p:nvPr>
            <p:ph idx="12" type="sldNum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://www.meritaid.com/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fafsa.ed.gov/" TargetMode="External"/><Relationship Id="rId4" Type="http://schemas.openxmlformats.org/officeDocument/2006/relationships/hyperlink" Target="https://www.hesaa.org/Pages/NJFAFSAGo.aspx" TargetMode="Externa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://www.collegeboard.com/" TargetMode="Externa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5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3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hyperlink" Target="http://www.finaid.org/calculators/finaidestimate.phtml" TargetMode="Externa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actstudent.org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collegeboard.com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fairtest.org/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3"/>
          <p:cNvSpPr txBox="1"/>
          <p:nvPr>
            <p:ph type="ctrTitle"/>
          </p:nvPr>
        </p:nvSpPr>
        <p:spPr>
          <a:xfrm>
            <a:off x="1295400" y="866748"/>
            <a:ext cx="96012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5500"/>
              <a:buNone/>
            </a:pPr>
            <a:r>
              <a:rPr lang="en-US" sz="5500"/>
              <a:t>The College and Scholarship Application Processes</a:t>
            </a:r>
            <a:endParaRPr sz="5500"/>
          </a:p>
        </p:txBody>
      </p:sp>
      <p:sp>
        <p:nvSpPr>
          <p:cNvPr id="122" name="Google Shape;122;p13"/>
          <p:cNvSpPr txBox="1"/>
          <p:nvPr>
            <p:ph idx="1" type="subTitle"/>
          </p:nvPr>
        </p:nvSpPr>
        <p:spPr>
          <a:xfrm>
            <a:off x="1295400" y="4650561"/>
            <a:ext cx="9601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</a:pPr>
            <a:r>
              <a:rPr lang="en-US"/>
              <a:t>A PRESENTATION BY: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</a:pPr>
            <a:r>
              <a:rPr lang="en-US"/>
              <a:t>SADDLE BROOK HIGH SCHOOL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</a:pPr>
            <a:r>
              <a:rPr lang="en-US"/>
              <a:t>SCHOOL COUNSELING DEPARTMENT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</a:pPr>
            <a:r>
              <a:rPr lang="en-US"/>
              <a:t>SEPTEMBER 26, 2019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2"/>
          <p:cNvSpPr txBox="1"/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900"/>
              <a:buNone/>
            </a:pPr>
            <a:r>
              <a:rPr lang="en-US" sz="4900"/>
              <a:t>Types of Applications</a:t>
            </a:r>
            <a:endParaRPr/>
          </a:p>
        </p:txBody>
      </p:sp>
      <p:sp>
        <p:nvSpPr>
          <p:cNvPr id="176" name="Google Shape;176;p22"/>
          <p:cNvSpPr txBox="1"/>
          <p:nvPr>
            <p:ph idx="1" type="body"/>
          </p:nvPr>
        </p:nvSpPr>
        <p:spPr>
          <a:xfrm>
            <a:off x="860738" y="1777284"/>
            <a:ext cx="10470524" cy="42265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5879" lvl="0" marL="27432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Noto Sans Symbols"/>
              <a:buNone/>
            </a:pPr>
            <a:r>
              <a:t/>
            </a:r>
            <a:endParaRPr sz="3400"/>
          </a:p>
          <a:p>
            <a:pPr indent="-228600" lvl="0" marL="27432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Noto Sans Symbols"/>
              <a:buChar char="⮚"/>
            </a:pPr>
            <a:r>
              <a:rPr lang="en-US" sz="3400"/>
              <a:t>School Specific Applications</a:t>
            </a:r>
            <a:endParaRPr/>
          </a:p>
          <a:p>
            <a:pPr indent="-228600" lvl="0" marL="27432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Noto Sans Symbols"/>
              <a:buChar char="⮚"/>
            </a:pPr>
            <a:r>
              <a:rPr lang="en-US" sz="3400"/>
              <a:t>Self –Reporting School Applications</a:t>
            </a:r>
            <a:endParaRPr sz="3400"/>
          </a:p>
          <a:p>
            <a:pPr indent="-228600" lvl="0" marL="27432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Noto Sans Symbols"/>
              <a:buChar char="⮚"/>
            </a:pPr>
            <a:r>
              <a:rPr lang="en-US" sz="3400"/>
              <a:t>Common Application &amp; Coalition Application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3"/>
          <p:cNvSpPr txBox="1"/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410"/>
              <a:buNone/>
            </a:pPr>
            <a:r>
              <a:rPr lang="en-US" sz="4410"/>
              <a:t>Rutgers University</a:t>
            </a:r>
            <a:br>
              <a:rPr lang="en-US" sz="4410"/>
            </a:br>
            <a:r>
              <a:rPr lang="en-US" sz="4410"/>
              <a:t>School-Specific Application</a:t>
            </a:r>
            <a:endParaRPr sz="3060"/>
          </a:p>
        </p:txBody>
      </p:sp>
      <p:pic>
        <p:nvPicPr>
          <p:cNvPr id="182" name="Google Shape;182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55743" y="188676"/>
            <a:ext cx="2208894" cy="1271737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23"/>
          <p:cNvSpPr txBox="1"/>
          <p:nvPr>
            <p:ph idx="1" type="body"/>
          </p:nvPr>
        </p:nvSpPr>
        <p:spPr>
          <a:xfrm>
            <a:off x="860738" y="1777284"/>
            <a:ext cx="10470524" cy="42265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7432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Noto Sans Symbols"/>
              <a:buChar char="⮚"/>
            </a:pPr>
            <a:r>
              <a:rPr lang="en-US" sz="3400"/>
              <a:t>Rutgers requires no forms, paperwork, or transcripts from SBHS</a:t>
            </a:r>
            <a:endParaRPr/>
          </a:p>
          <a:p>
            <a:pPr indent="-228600" lvl="0" marL="27432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Noto Sans Symbols"/>
              <a:buChar char="⮚"/>
            </a:pPr>
            <a:r>
              <a:rPr lang="en-US" sz="3400"/>
              <a:t>Complete an online Self-Reported Academic Record (SRAR)</a:t>
            </a:r>
            <a:endParaRPr/>
          </a:p>
          <a:p>
            <a:pPr indent="-228600" lvl="0" marL="27432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Noto Sans Symbols"/>
              <a:buChar char="⮚"/>
            </a:pPr>
            <a:r>
              <a:rPr lang="en-US" sz="3400"/>
              <a:t>Enter your State Smart Identification Number (SSID)</a:t>
            </a:r>
            <a:endParaRPr/>
          </a:p>
          <a:p>
            <a:pPr indent="-228599" lvl="1" marL="59436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20"/>
              <a:buChar char="•"/>
            </a:pPr>
            <a:r>
              <a:rPr lang="en-US" sz="2400"/>
              <a:t>Located on unofficial transcript which can be obtained in the Guidance Office.</a:t>
            </a:r>
            <a:endParaRPr sz="2400"/>
          </a:p>
        </p:txBody>
      </p:sp>
      <p:pic>
        <p:nvPicPr>
          <p:cNvPr id="184" name="Google Shape;184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28495" y="268659"/>
            <a:ext cx="1417105" cy="12583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4"/>
          <p:cNvSpPr txBox="1"/>
          <p:nvPr>
            <p:ph type="title"/>
          </p:nvPr>
        </p:nvSpPr>
        <p:spPr>
          <a:xfrm>
            <a:off x="217714" y="670732"/>
            <a:ext cx="11974286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410"/>
              <a:buNone/>
            </a:pPr>
            <a:r>
              <a:rPr lang="en-US" sz="4410"/>
              <a:t>School Supporting Documentation</a:t>
            </a:r>
            <a:br>
              <a:rPr lang="en-US" sz="4410"/>
            </a:br>
            <a:r>
              <a:rPr i="1" lang="en-US" sz="3959"/>
              <a:t>“What we send”</a:t>
            </a:r>
            <a:endParaRPr i="1" sz="3959"/>
          </a:p>
        </p:txBody>
      </p:sp>
      <p:sp>
        <p:nvSpPr>
          <p:cNvPr id="190" name="Google Shape;190;p24"/>
          <p:cNvSpPr txBox="1"/>
          <p:nvPr>
            <p:ph idx="1" type="body"/>
          </p:nvPr>
        </p:nvSpPr>
        <p:spPr>
          <a:xfrm>
            <a:off x="860738" y="2009104"/>
            <a:ext cx="10470524" cy="42871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68"/>
              <a:buNone/>
            </a:pPr>
            <a:r>
              <a:rPr b="1" lang="en-US" sz="2960"/>
              <a:t>After receiving a Senior Documentation Request:</a:t>
            </a:r>
            <a:endParaRPr/>
          </a:p>
          <a:p>
            <a:pPr indent="-228600" lvl="0" marL="274320" rtl="0" algn="l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72"/>
              <a:buFont typeface="Noto Sans Symbols"/>
              <a:buChar char="⮚"/>
            </a:pPr>
            <a:r>
              <a:rPr lang="en-US" sz="2590"/>
              <a:t>Official Transcript</a:t>
            </a:r>
            <a:endParaRPr/>
          </a:p>
          <a:p>
            <a:pPr indent="-228600" lvl="0" marL="274320" rtl="0" algn="l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72"/>
              <a:buFont typeface="Noto Sans Symbols"/>
              <a:buChar char="⮚"/>
            </a:pPr>
            <a:r>
              <a:rPr lang="en-US" sz="2590"/>
              <a:t>Letters of Recommendation (as many as required and requested)</a:t>
            </a:r>
            <a:endParaRPr/>
          </a:p>
          <a:p>
            <a:pPr indent="-228600" lvl="0" marL="274320" rtl="0" algn="l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72"/>
              <a:buFont typeface="Noto Sans Symbols"/>
              <a:buChar char="⮚"/>
            </a:pPr>
            <a:r>
              <a:rPr lang="en-US" sz="2590"/>
              <a:t>Grades – whatever is available at the time of submission</a:t>
            </a:r>
            <a:endParaRPr/>
          </a:p>
          <a:p>
            <a:pPr indent="-228600" lvl="0" marL="274320" rtl="0" algn="l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72"/>
              <a:buFont typeface="Noto Sans Symbols"/>
              <a:buChar char="⮚"/>
            </a:pPr>
            <a:r>
              <a:rPr lang="en-US" sz="2590"/>
              <a:t>1 Counselor letter of recommendation</a:t>
            </a:r>
            <a:endParaRPr/>
          </a:p>
          <a:p>
            <a:pPr indent="-228600" lvl="0" marL="274320" rtl="0" algn="l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72"/>
              <a:buFont typeface="Noto Sans Symbols"/>
              <a:buChar char="⮚"/>
            </a:pPr>
            <a:r>
              <a:rPr lang="en-US" sz="2590"/>
              <a:t>Secondary school report</a:t>
            </a:r>
            <a:endParaRPr/>
          </a:p>
          <a:p>
            <a:pPr indent="-228600" lvl="0" marL="274320" rtl="0" algn="l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072"/>
              <a:buFont typeface="Noto Sans Symbols"/>
              <a:buChar char="⮚"/>
            </a:pPr>
            <a:r>
              <a:rPr lang="en-US" sz="2590"/>
              <a:t>School profile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5"/>
          <p:cNvSpPr txBox="1"/>
          <p:nvPr>
            <p:ph type="title"/>
          </p:nvPr>
        </p:nvSpPr>
        <p:spPr>
          <a:xfrm>
            <a:off x="1341120" y="670732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410"/>
              <a:buNone/>
            </a:pPr>
            <a:r>
              <a:rPr lang="en-US" sz="4410"/>
              <a:t>Process for Requesting School Documents</a:t>
            </a:r>
            <a:endParaRPr sz="3060"/>
          </a:p>
        </p:txBody>
      </p:sp>
      <p:sp>
        <p:nvSpPr>
          <p:cNvPr id="196" name="Google Shape;196;p25"/>
          <p:cNvSpPr txBox="1"/>
          <p:nvPr>
            <p:ph idx="1" type="body"/>
          </p:nvPr>
        </p:nvSpPr>
        <p:spPr>
          <a:xfrm>
            <a:off x="860738" y="2009104"/>
            <a:ext cx="10470524" cy="3994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None/>
            </a:pPr>
            <a:r>
              <a:rPr b="1" lang="en-US" sz="3200"/>
              <a:t>What students/parents submit:</a:t>
            </a:r>
            <a:endParaRPr/>
          </a:p>
          <a:p>
            <a:pPr indent="0" lvl="0" marL="4572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t/>
            </a:r>
            <a:endParaRPr sz="2800"/>
          </a:p>
          <a:p>
            <a:pPr indent="-228600" lvl="0" marL="27432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Noto Sans Symbols"/>
              <a:buChar char="⮚"/>
            </a:pPr>
            <a:r>
              <a:rPr lang="en-US" sz="2800"/>
              <a:t>Senior Doc Request Form– </a:t>
            </a:r>
            <a:r>
              <a:rPr lang="en-US" sz="2800" u="sng"/>
              <a:t>one for each college</a:t>
            </a:r>
            <a:r>
              <a:rPr lang="en-US" sz="2800"/>
              <a:t>; meet with counselor</a:t>
            </a:r>
            <a:endParaRPr/>
          </a:p>
          <a:p>
            <a:pPr indent="0" lvl="0" marL="4572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rPr b="1" lang="en-US" sz="2800"/>
              <a:t>AND</a:t>
            </a:r>
            <a:endParaRPr/>
          </a:p>
          <a:p>
            <a:pPr indent="-228600" lvl="0" marL="274320" rtl="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Noto Sans Symbols"/>
              <a:buChar char="⮚"/>
            </a:pPr>
            <a:r>
              <a:rPr lang="en-US" sz="2800"/>
              <a:t>Confirm that required information has been entered into Naviance </a:t>
            </a:r>
            <a:r>
              <a:rPr b="1" lang="en-US" sz="2800" u="sng"/>
              <a:t>by</a:t>
            </a:r>
            <a:r>
              <a:rPr lang="en-US" sz="2800"/>
              <a:t> student.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6"/>
          <p:cNvSpPr txBox="1"/>
          <p:nvPr>
            <p:ph type="title"/>
          </p:nvPr>
        </p:nvSpPr>
        <p:spPr>
          <a:xfrm>
            <a:off x="1340804" y="573561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410"/>
              <a:buNone/>
            </a:pPr>
            <a:r>
              <a:rPr lang="en-US" sz="4410"/>
              <a:t>Schedule for Submitting Transcript and Recommendation Requests</a:t>
            </a:r>
            <a:endParaRPr sz="3060"/>
          </a:p>
        </p:txBody>
      </p:sp>
      <p:graphicFrame>
        <p:nvGraphicFramePr>
          <p:cNvPr id="202" name="Google Shape;202;p26"/>
          <p:cNvGraphicFramePr/>
          <p:nvPr/>
        </p:nvGraphicFramePr>
        <p:xfrm>
          <a:off x="1341438" y="308283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{5E6EB0B8-2E79-4763-8E90-7652A2AE43D8}</a:tableStyleId>
              </a:tblPr>
              <a:tblGrid>
                <a:gridCol w="4754575"/>
                <a:gridCol w="4754575"/>
              </a:tblGrid>
              <a:tr h="6988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If college/university</a:t>
                      </a:r>
                      <a:r>
                        <a:rPr lang="en-US" sz="2000"/>
                        <a:t> application deadline is…</a:t>
                      </a:r>
                      <a:endParaRPr sz="20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98C9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…your Transcript Request must be made on or before…</a:t>
                      </a:r>
                      <a:endParaRPr sz="20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398C91"/>
                    </a:solidFill>
                  </a:tcPr>
                </a:tc>
              </a:tr>
              <a:tr h="317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November</a:t>
                      </a:r>
                      <a:r>
                        <a:rPr lang="en-US" sz="1800"/>
                        <a:t> 1, 2019</a:t>
                      </a:r>
                      <a:endParaRPr sz="18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October 18, 2019</a:t>
                      </a:r>
                      <a:endParaRPr sz="18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76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November</a:t>
                      </a:r>
                      <a:r>
                        <a:rPr lang="en-US" sz="1800"/>
                        <a:t> 15, 2019</a:t>
                      </a:r>
                      <a:endParaRPr sz="18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October 25, 2019</a:t>
                      </a:r>
                      <a:endParaRPr sz="18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7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December 1, 2019</a:t>
                      </a:r>
                      <a:endParaRPr sz="18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November</a:t>
                      </a:r>
                      <a:r>
                        <a:rPr lang="en-US" sz="1800"/>
                        <a:t> 13, 2019</a:t>
                      </a:r>
                      <a:endParaRPr sz="18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7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December 15, 2019</a:t>
                      </a:r>
                      <a:endParaRPr sz="18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November</a:t>
                      </a:r>
                      <a:r>
                        <a:rPr lang="en-US" sz="1800"/>
                        <a:t> 27</a:t>
                      </a:r>
                      <a:r>
                        <a:rPr lang="en-US" sz="1800"/>
                        <a:t>, 2019</a:t>
                      </a:r>
                      <a:endParaRPr sz="18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38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January 1, 2020 or after</a:t>
                      </a:r>
                      <a:endParaRPr sz="18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December 5, 2019</a:t>
                      </a:r>
                      <a:endParaRPr sz="18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19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03" name="Google Shape;203;p26"/>
          <p:cNvSpPr txBox="1"/>
          <p:nvPr/>
        </p:nvSpPr>
        <p:spPr>
          <a:xfrm>
            <a:off x="1341278" y="1735300"/>
            <a:ext cx="950944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 need at least </a:t>
            </a:r>
            <a:r>
              <a:rPr b="0" i="0" lang="en-US" sz="2400" u="sng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two weeks</a:t>
            </a:r>
            <a:r>
              <a:rPr b="0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to submit your requests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 take up to </a:t>
            </a:r>
            <a:r>
              <a:rPr b="0" i="0" lang="en-US" sz="2400" u="sng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six weeks</a:t>
            </a:r>
            <a:r>
              <a:rPr b="0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for colleges to record it as being received</a:t>
            </a:r>
            <a:endParaRPr b="0" i="0" sz="24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7"/>
          <p:cNvSpPr txBox="1"/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410"/>
              <a:buNone/>
            </a:pPr>
            <a:r>
              <a:rPr lang="en-US" sz="4410"/>
              <a:t>Common App vs. College App vs. Naviance</a:t>
            </a:r>
            <a:endParaRPr sz="3060"/>
          </a:p>
        </p:txBody>
      </p:sp>
      <p:graphicFrame>
        <p:nvGraphicFramePr>
          <p:cNvPr id="209" name="Google Shape;209;p27"/>
          <p:cNvGraphicFramePr/>
          <p:nvPr/>
        </p:nvGraphicFramePr>
        <p:xfrm>
          <a:off x="592429" y="172577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{5E6EB0B8-2E79-4763-8E90-7652A2AE43D8}</a:tableStyleId>
              </a:tblPr>
              <a:tblGrid>
                <a:gridCol w="3683350"/>
                <a:gridCol w="3683350"/>
                <a:gridCol w="3683350"/>
              </a:tblGrid>
              <a:tr h="5548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Common App</a:t>
                      </a:r>
                      <a:endParaRPr sz="2000"/>
                    </a:p>
                  </a:txBody>
                  <a:tcPr marT="45725" marB="45725" marR="91450" marL="91450">
                    <a:solidFill>
                      <a:srgbClr val="398C9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College App</a:t>
                      </a:r>
                      <a:endParaRPr sz="2000"/>
                    </a:p>
                  </a:txBody>
                  <a:tcPr marT="45725" marB="45725" marR="91450" marL="91450">
                    <a:solidFill>
                      <a:srgbClr val="398C9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Naviance</a:t>
                      </a:r>
                      <a:endParaRPr sz="2000"/>
                    </a:p>
                  </a:txBody>
                  <a:tcPr marT="45725" marB="45725" marR="91450" marL="91450">
                    <a:solidFill>
                      <a:srgbClr val="398C91"/>
                    </a:solidFill>
                  </a:tcPr>
                </a:tc>
              </a:tr>
              <a:tr h="6267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Used by Students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Used by Students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Used by Students</a:t>
                      </a:r>
                      <a:r>
                        <a:rPr lang="en-US" sz="1800"/>
                        <a:t> &amp; </a:t>
                      </a:r>
                      <a:r>
                        <a:rPr lang="en-US" sz="1800"/>
                        <a:t>School Counseling Office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11638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Must be filled out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Some schools will use their own web-based application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Will</a:t>
                      </a:r>
                      <a:r>
                        <a:rPr lang="en-US" sz="1800"/>
                        <a:t> be used to send out your:</a:t>
                      </a:r>
                      <a:endParaRPr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Noto Sans Symbols"/>
                        <a:buChar char="⮚"/>
                      </a:pPr>
                      <a:r>
                        <a:rPr lang="en-US" sz="1800"/>
                        <a:t>Official Transcript</a:t>
                      </a:r>
                      <a:endParaRPr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Noto Sans Symbols"/>
                        <a:buChar char="⮚"/>
                      </a:pPr>
                      <a:r>
                        <a:rPr lang="en-US" sz="1800"/>
                        <a:t>School Profile</a:t>
                      </a:r>
                      <a:endParaRPr/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Noto Sans Symbols"/>
                        <a:buChar char="⮚"/>
                      </a:pPr>
                      <a:r>
                        <a:rPr lang="en-US" sz="1800"/>
                        <a:t>Letters of Recommendation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8953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Your Login ID + Passwords + Date of Birth need to be synced to Naviance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Sometimes they</a:t>
                      </a:r>
                      <a:r>
                        <a:rPr lang="en-US" sz="1800"/>
                        <a:t> will waive or reduce application fee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Students will complete their FERPA</a:t>
                      </a:r>
                      <a:r>
                        <a:rPr lang="en-US" sz="1800"/>
                        <a:t> waiver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11638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Some schools will still accept paper applications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Students can check the submission status of their transcript and letters of recommendation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8"/>
          <p:cNvSpPr txBox="1"/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900"/>
              <a:buNone/>
            </a:pPr>
            <a:r>
              <a:rPr lang="en-US" sz="4900"/>
              <a:t>Completing Applications</a:t>
            </a:r>
            <a:endParaRPr/>
          </a:p>
        </p:txBody>
      </p:sp>
      <p:sp>
        <p:nvSpPr>
          <p:cNvPr id="215" name="Google Shape;215;p28"/>
          <p:cNvSpPr txBox="1"/>
          <p:nvPr>
            <p:ph idx="1" type="body"/>
          </p:nvPr>
        </p:nvSpPr>
        <p:spPr>
          <a:xfrm>
            <a:off x="860738" y="1777284"/>
            <a:ext cx="10470524" cy="42265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7432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Noto Sans Symbols"/>
              <a:buChar char="✔"/>
            </a:pPr>
            <a:r>
              <a:rPr lang="en-US" sz="3200"/>
              <a:t> Start Early</a:t>
            </a:r>
            <a:endParaRPr/>
          </a:p>
          <a:p>
            <a:pPr indent="-228600" lvl="0" marL="274320" rtl="0" algn="l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Noto Sans Symbols"/>
              <a:buChar char="✔"/>
            </a:pPr>
            <a:r>
              <a:rPr lang="en-US" sz="3200"/>
              <a:t> Follow directions</a:t>
            </a:r>
            <a:endParaRPr/>
          </a:p>
          <a:p>
            <a:pPr indent="-228600" lvl="0" marL="274320" rtl="0" algn="l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Noto Sans Symbols"/>
              <a:buChar char="✔"/>
            </a:pPr>
            <a:r>
              <a:rPr lang="en-US" sz="3200"/>
              <a:t> Meet deadlines</a:t>
            </a:r>
            <a:endParaRPr/>
          </a:p>
          <a:p>
            <a:pPr indent="-228600" lvl="0" marL="274320" rtl="0" algn="l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Noto Sans Symbols"/>
              <a:buChar char="✔"/>
            </a:pPr>
            <a:r>
              <a:rPr lang="en-US" sz="3200"/>
              <a:t> Allow time for writing and reviewing</a:t>
            </a:r>
            <a:endParaRPr/>
          </a:p>
          <a:p>
            <a:pPr indent="-228600" lvl="0" marL="274320" rtl="0" algn="l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Noto Sans Symbols"/>
              <a:buChar char="✔"/>
            </a:pPr>
            <a:r>
              <a:rPr lang="en-US" sz="3200"/>
              <a:t> SAVE OFTEN!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9"/>
          <p:cNvSpPr txBox="1"/>
          <p:nvPr>
            <p:ph type="title"/>
          </p:nvPr>
        </p:nvSpPr>
        <p:spPr>
          <a:xfrm>
            <a:off x="1341120" y="438911"/>
            <a:ext cx="9509760" cy="32959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6000"/>
              <a:buNone/>
            </a:pPr>
            <a:r>
              <a:rPr lang="en-US" sz="6000"/>
              <a:t>Essay/Personal Statement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0"/>
          <p:cNvSpPr txBox="1"/>
          <p:nvPr/>
        </p:nvSpPr>
        <p:spPr>
          <a:xfrm>
            <a:off x="1468193" y="798490"/>
            <a:ext cx="9440214" cy="50783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 most cases, the essay is in lieu of an in-person interview</a:t>
            </a:r>
            <a:r>
              <a:rPr b="0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do you want them to know about you?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It’s your time to shine!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How are you different from everybody else?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 not underestimate the power of a well-written statement.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Accepted or not accepted? Scholarship or no scholarship?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1"/>
          <p:cNvSpPr txBox="1"/>
          <p:nvPr/>
        </p:nvSpPr>
        <p:spPr>
          <a:xfrm>
            <a:off x="495838" y="1738649"/>
            <a:ext cx="11075831" cy="44012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b="1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** Proofread, Proofread, and PROOFREAD!**</a:t>
            </a:r>
            <a:br>
              <a:rPr b="1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endParaRPr b="1" i="0" sz="10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Ask a teacher, parent, or counselor to review and proofread your essay!</a:t>
            </a:r>
            <a:br>
              <a:rPr b="0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endParaRPr b="0" i="0" sz="10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Check for:</a:t>
            </a:r>
            <a:endParaRPr/>
          </a:p>
          <a:p>
            <a:pPr indent="-4572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1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Typos</a:t>
            </a:r>
            <a:endParaRPr/>
          </a:p>
          <a:p>
            <a:pPr indent="-4572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1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Spelling</a:t>
            </a:r>
            <a:endParaRPr/>
          </a:p>
          <a:p>
            <a:pPr indent="-4572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1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Grammar</a:t>
            </a:r>
            <a:endParaRPr/>
          </a:p>
          <a:p>
            <a:pPr indent="-4572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1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Punctuation</a:t>
            </a:r>
            <a:endParaRPr/>
          </a:p>
          <a:p>
            <a:pPr indent="-4572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1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Capitalization</a:t>
            </a:r>
            <a:br>
              <a:rPr b="0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endParaRPr b="0" i="0" sz="10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Incorrect usage can be interpreted as </a:t>
            </a:r>
            <a:r>
              <a:rPr b="1" i="0" lang="en-US" sz="2800" u="sng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careless!</a:t>
            </a:r>
            <a:endParaRPr b="0" i="0" sz="2800" u="sng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1" name="Google Shape;231;p31"/>
          <p:cNvSpPr txBox="1"/>
          <p:nvPr>
            <p:ph type="title"/>
          </p:nvPr>
        </p:nvSpPr>
        <p:spPr>
          <a:xfrm>
            <a:off x="1278874" y="374517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900"/>
              <a:buNone/>
            </a:pPr>
            <a:r>
              <a:rPr lang="en-US" sz="4900"/>
              <a:t>Back to Basics…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4"/>
          <p:cNvSpPr txBox="1"/>
          <p:nvPr>
            <p:ph type="title"/>
          </p:nvPr>
        </p:nvSpPr>
        <p:spPr>
          <a:xfrm>
            <a:off x="1341120" y="438911"/>
            <a:ext cx="9509760" cy="32959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6000"/>
              <a:buNone/>
            </a:pPr>
            <a:r>
              <a:rPr lang="en-US" sz="6000"/>
              <a:t>College Testing:</a:t>
            </a:r>
            <a:br>
              <a:rPr lang="en-US"/>
            </a:br>
            <a:r>
              <a:rPr lang="en-US"/>
              <a:t>The ACT and the SAT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2"/>
          <p:cNvSpPr txBox="1"/>
          <p:nvPr/>
        </p:nvSpPr>
        <p:spPr>
          <a:xfrm>
            <a:off x="495838" y="1712891"/>
            <a:ext cx="11075831" cy="41242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“After I graduate </a:t>
            </a:r>
            <a:r>
              <a:rPr b="0" i="1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form</a:t>
            </a:r>
            <a:r>
              <a:rPr b="0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high school, I plan to work…”</a:t>
            </a:r>
            <a:br>
              <a:rPr b="0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endParaRPr b="0" i="0" sz="10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“after i graduate from saddle brook high school, i plan to work…”</a:t>
            </a:r>
            <a:br>
              <a:rPr b="0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endParaRPr b="0" i="0" sz="10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“BTW after I graduate it will be GR8.” THNX for your consideration.”</a:t>
            </a:r>
            <a:br>
              <a:rPr b="0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endParaRPr b="0" i="0" sz="10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0" i="0" lang="en-US" sz="2400" u="sng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There, their, they’re</a:t>
            </a:r>
            <a:br>
              <a:rPr b="0" i="0" lang="en-US" sz="2400" u="sng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endParaRPr b="0" i="0" sz="1000" u="sng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Making reference to the wrong school – 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“Dear Harvard University,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All of my life I have dreamed of attending Yale University.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	Sincerely,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		The student who did not proofread!”</a:t>
            </a:r>
            <a:endParaRPr/>
          </a:p>
        </p:txBody>
      </p:sp>
      <p:sp>
        <p:nvSpPr>
          <p:cNvPr id="237" name="Google Shape;237;p32"/>
          <p:cNvSpPr txBox="1"/>
          <p:nvPr>
            <p:ph type="title"/>
          </p:nvPr>
        </p:nvSpPr>
        <p:spPr>
          <a:xfrm>
            <a:off x="1278874" y="374517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900"/>
              <a:buNone/>
            </a:pPr>
            <a:r>
              <a:rPr lang="en-US" sz="4900"/>
              <a:t>Most Common Mistakes…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3"/>
          <p:cNvSpPr txBox="1"/>
          <p:nvPr>
            <p:ph type="title"/>
          </p:nvPr>
        </p:nvSpPr>
        <p:spPr>
          <a:xfrm>
            <a:off x="1392636" y="978794"/>
            <a:ext cx="9509760" cy="25500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6000"/>
              <a:buNone/>
            </a:pPr>
            <a:r>
              <a:rPr lang="en-US" sz="6000"/>
              <a:t>Scholarships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4"/>
          <p:cNvSpPr txBox="1"/>
          <p:nvPr/>
        </p:nvSpPr>
        <p:spPr>
          <a:xfrm>
            <a:off x="495838" y="1462653"/>
            <a:ext cx="11075831" cy="48628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⮚"/>
            </a:pPr>
            <a:r>
              <a:rPr b="1" i="0" lang="en-US" sz="2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Institutional</a:t>
            </a:r>
            <a:r>
              <a:rPr b="1" i="1" lang="en-US" sz="2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(merit or needs-based scholarships)</a:t>
            </a:r>
            <a:endParaRPr/>
          </a:p>
          <a:p>
            <a:pPr indent="-4572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Money available through the college or university</a:t>
            </a:r>
            <a:endParaRPr/>
          </a:p>
          <a:p>
            <a:pPr indent="-4572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Some colleges or universities may require special forms or applications to be considered for scholarships</a:t>
            </a:r>
            <a:endParaRPr b="0" i="0" sz="24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BE MINDFUL OF DEADLINES!!!</a:t>
            </a:r>
            <a:br>
              <a:rPr b="1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endParaRPr b="1" i="0" sz="12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great resource for researching merit scholarships – </a:t>
            </a:r>
            <a:r>
              <a:rPr b="1" i="0" lang="en-US" sz="2400" u="sng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  <a:hlinkClick r:id="rId3"/>
              </a:rPr>
              <a:t>www.meritaid.com</a:t>
            </a:r>
            <a:endParaRPr b="1" i="0" sz="24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⮚"/>
            </a:pPr>
            <a:r>
              <a:rPr b="1" lang="en-US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Activity / Major-specific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Ex. – sports, community service, accounting, music</a:t>
            </a:r>
            <a:endParaRPr/>
          </a:p>
          <a:p>
            <a:pPr indent="-2540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⮚"/>
            </a:pPr>
            <a:r>
              <a:rPr b="1" lang="en-US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Employers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Given to employees, the children or relatives of employees, or the children of deceased or retired employees</a:t>
            </a:r>
            <a:endParaRPr b="0" i="0" sz="24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48" name="Google Shape;248;p34"/>
          <p:cNvSpPr txBox="1"/>
          <p:nvPr>
            <p:ph type="title"/>
          </p:nvPr>
        </p:nvSpPr>
        <p:spPr>
          <a:xfrm>
            <a:off x="1278873" y="258607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900"/>
              <a:buNone/>
            </a:pPr>
            <a:r>
              <a:rPr lang="en-US" sz="4900"/>
              <a:t>Types of Scholarships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35"/>
          <p:cNvSpPr txBox="1"/>
          <p:nvPr/>
        </p:nvSpPr>
        <p:spPr>
          <a:xfrm>
            <a:off x="495838" y="1609860"/>
            <a:ext cx="11075831" cy="4185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⮚"/>
            </a:pPr>
            <a:r>
              <a:rPr b="1" lang="en-US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Local Organizations</a:t>
            </a:r>
            <a:endParaRPr/>
          </a:p>
          <a:p>
            <a:pPr indent="-4572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Ex. – Saddle Brook Education Foundation, Saddle Brook UNICO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SCHOLARSHIP INFORMATION WILL BE AVAILABLE ON THE SADDLE BROOK HIGH SCHOOL GUIDANCE/COUNSELING WEBSITE  IN LATE FALL </a:t>
            </a:r>
            <a:br>
              <a:rPr b="1" lang="en-US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endParaRPr b="1"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*WHEN APPLICABLE, PAPER APPLICATIONS WILL BE AVAILABLE IN THE GUIDANCE/SCHOOL COUNSELING OFFICE*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54" name="Google Shape;254;p35"/>
          <p:cNvSpPr txBox="1"/>
          <p:nvPr>
            <p:ph type="title"/>
          </p:nvPr>
        </p:nvSpPr>
        <p:spPr>
          <a:xfrm>
            <a:off x="1278874" y="374517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900"/>
              <a:buNone/>
            </a:pPr>
            <a:r>
              <a:rPr lang="en-US" sz="4900"/>
              <a:t>Types of Scholarships (cont.)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6"/>
          <p:cNvSpPr txBox="1"/>
          <p:nvPr/>
        </p:nvSpPr>
        <p:spPr>
          <a:xfrm>
            <a:off x="495838" y="1609860"/>
            <a:ext cx="11075831" cy="5601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⮚"/>
            </a:pPr>
            <a:r>
              <a:rPr lang="en-US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Saddle Brook High School Guidance/School Counseling Dept. and website</a:t>
            </a:r>
            <a:endParaRPr/>
          </a:p>
          <a:p>
            <a:pPr indent="-45720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⮚"/>
            </a:pPr>
            <a:r>
              <a:rPr lang="en-US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Naviance</a:t>
            </a:r>
            <a:endParaRPr/>
          </a:p>
          <a:p>
            <a:pPr indent="-45720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⮚"/>
            </a:pPr>
            <a:r>
              <a:rPr lang="en-US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College websites, applications, and academic course books</a:t>
            </a:r>
            <a:endParaRPr/>
          </a:p>
          <a:p>
            <a:pPr indent="-45720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⮚"/>
            </a:pPr>
            <a:r>
              <a:rPr lang="en-US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College visitations and information sessions</a:t>
            </a:r>
            <a:endParaRPr/>
          </a:p>
          <a:p>
            <a:pPr indent="-45720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⮚"/>
            </a:pPr>
            <a:r>
              <a:rPr lang="en-US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Internet search engines – </a:t>
            </a:r>
            <a:endParaRPr/>
          </a:p>
          <a:p>
            <a:pPr indent="-4572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0" i="0" lang="en-US" sz="2400" u="sng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Studentscholarships.org</a:t>
            </a:r>
            <a:endParaRPr/>
          </a:p>
          <a:p>
            <a:pPr indent="-4572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0" i="0" lang="en-US" sz="2400" u="sng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Collegeboard.com</a:t>
            </a:r>
            <a:endParaRPr/>
          </a:p>
          <a:p>
            <a:pPr indent="-4572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0" i="0" lang="en-US" sz="2400" u="sng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Fastweb.com</a:t>
            </a:r>
            <a:endParaRPr/>
          </a:p>
          <a:p>
            <a:pPr indent="-4572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b="0" i="0" lang="en-US" sz="2400" u="sng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Careeronestop.org</a:t>
            </a:r>
            <a:endParaRPr/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6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794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60" name="Google Shape;260;p36"/>
          <p:cNvSpPr txBox="1"/>
          <p:nvPr>
            <p:ph type="title"/>
          </p:nvPr>
        </p:nvSpPr>
        <p:spPr>
          <a:xfrm>
            <a:off x="1180349" y="367177"/>
            <a:ext cx="9706808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410"/>
              <a:buNone/>
            </a:pPr>
            <a:r>
              <a:rPr lang="en-US" sz="4410"/>
              <a:t>Sources for Scholarship Information</a:t>
            </a:r>
            <a:endParaRPr sz="3060"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37"/>
          <p:cNvSpPr txBox="1"/>
          <p:nvPr/>
        </p:nvSpPr>
        <p:spPr>
          <a:xfrm>
            <a:off x="495838" y="2060620"/>
            <a:ext cx="11075831" cy="3908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⮚"/>
            </a:pPr>
            <a:r>
              <a:rPr lang="en-US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Students may be required to submit transcripts as part of the application process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⮚"/>
            </a:pPr>
            <a:r>
              <a:rPr b="1" lang="en-US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Submit no less than 10 SCHOOL DAYS PRIOR TO DEADLINE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Request transcript for scholarship using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SBHS SENIOR DOCUMENT REQUEST FORM</a:t>
            </a:r>
            <a:br>
              <a:rPr b="1" lang="en-US" sz="32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located in Guidance/School Counseling Office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66" name="Google Shape;266;p37"/>
          <p:cNvSpPr txBox="1"/>
          <p:nvPr>
            <p:ph type="title"/>
          </p:nvPr>
        </p:nvSpPr>
        <p:spPr>
          <a:xfrm>
            <a:off x="1278873" y="657852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410"/>
              <a:buNone/>
            </a:pPr>
            <a:r>
              <a:rPr lang="en-US" sz="4410"/>
              <a:t>Scholarship Application Procedures</a:t>
            </a:r>
            <a:endParaRPr sz="3060"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8"/>
          <p:cNvSpPr txBox="1"/>
          <p:nvPr/>
        </p:nvSpPr>
        <p:spPr>
          <a:xfrm>
            <a:off x="495838" y="1609860"/>
            <a:ext cx="11075831" cy="48628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b="1" lang="en-US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FAFSA (Free Application for Federal Student Aid) –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 order to be considered for federal, state, or campus-based financial aid, a </a:t>
            </a: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FAFSA</a:t>
            </a: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form </a:t>
            </a:r>
            <a:r>
              <a:rPr lang="en-US" sz="24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must be completed and submitted </a:t>
            </a: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 the federal government: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  <a:hlinkClick r:id="rId3"/>
              </a:rPr>
              <a:t>https://fafsa.ed.gov/</a:t>
            </a:r>
            <a:endParaRPr b="1"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Submit as soon as possible after October 1</a:t>
            </a:r>
            <a:r>
              <a:rPr b="1" baseline="30000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baseline="30000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baseline="30000" lang="en-US" sz="2800">
                <a:solidFill>
                  <a:schemeClr val="accent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https://www.hesaa.org/Pages/NJFAFSAGo.aspx</a:t>
            </a:r>
            <a:endParaRPr b="1" baseline="30000" sz="2800">
              <a:solidFill>
                <a:schemeClr val="accent3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Helpful resources to assist with the FAFSA process</a:t>
            </a:r>
            <a:endParaRPr b="1" baseline="30000"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baseline="30000"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Note</a:t>
            </a:r>
            <a:r>
              <a:rPr lang="en-US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: SBHS Guidance/School Counseling Dept. hosted a FAFSA Workshop presented by NJ HEESSA in April 2019 (power point is available on the Guidance webpage. </a:t>
            </a:r>
            <a:endParaRPr/>
          </a:p>
        </p:txBody>
      </p:sp>
      <p:sp>
        <p:nvSpPr>
          <p:cNvPr id="272" name="Google Shape;272;p38"/>
          <p:cNvSpPr txBox="1"/>
          <p:nvPr>
            <p:ph type="title"/>
          </p:nvPr>
        </p:nvSpPr>
        <p:spPr>
          <a:xfrm>
            <a:off x="1278874" y="374517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900"/>
              <a:buNone/>
            </a:pPr>
            <a:r>
              <a:rPr lang="en-US" sz="4900"/>
              <a:t>Financial Aid Forms</a:t>
            </a:r>
            <a:endParaRPr/>
          </a:p>
        </p:txBody>
      </p:sp>
      <p:sp>
        <p:nvSpPr>
          <p:cNvPr id="273" name="Google Shape;273;p38"/>
          <p:cNvSpPr/>
          <p:nvPr/>
        </p:nvSpPr>
        <p:spPr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b="0" i="0" lang="en-US" sz="1800" u="sng" cap="none" strike="noStrike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https://www.hesaa.org/Pages/NJFAFSAGo.aspx</a:t>
            </a:r>
            <a:r>
              <a:rPr b="0" i="0" lang="en-US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9"/>
          <p:cNvSpPr txBox="1"/>
          <p:nvPr/>
        </p:nvSpPr>
        <p:spPr>
          <a:xfrm>
            <a:off x="495838" y="1609860"/>
            <a:ext cx="11075831" cy="44012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b="1" lang="en-US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CSS Profile (College Search Service)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CSS/Financial Aid Profile is required by some private colleges and organizations.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There are </a:t>
            </a:r>
            <a:r>
              <a:rPr lang="en-US" sz="28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fees</a:t>
            </a:r>
            <a:r>
              <a:rPr lang="en-US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for using the Profile.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CSS Profile must be completed and submitted online at </a:t>
            </a:r>
            <a:r>
              <a:rPr b="1" lang="en-US" sz="28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  <a:hlinkClick r:id="rId3"/>
              </a:rPr>
              <a:t>www.collegeboard.com</a:t>
            </a:r>
            <a:endParaRPr b="1"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79" name="Google Shape;279;p39"/>
          <p:cNvSpPr txBox="1"/>
          <p:nvPr>
            <p:ph type="title"/>
          </p:nvPr>
        </p:nvSpPr>
        <p:spPr>
          <a:xfrm>
            <a:off x="1278874" y="374517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900"/>
              <a:buNone/>
            </a:pPr>
            <a:r>
              <a:rPr lang="en-US" sz="4900"/>
              <a:t>Financial Aid Forms (cont.)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0"/>
          <p:cNvSpPr txBox="1"/>
          <p:nvPr>
            <p:ph type="title"/>
          </p:nvPr>
        </p:nvSpPr>
        <p:spPr>
          <a:xfrm>
            <a:off x="1341120" y="438912"/>
            <a:ext cx="9509760" cy="59740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3600"/>
              <a:buNone/>
            </a:pPr>
            <a:r>
              <a:rPr lang="en-US" sz="3600"/>
              <a:t>Naviance</a:t>
            </a:r>
            <a:endParaRPr sz="3240"/>
          </a:p>
        </p:txBody>
      </p:sp>
      <p:sp>
        <p:nvSpPr>
          <p:cNvPr id="285" name="Google Shape;285;p40"/>
          <p:cNvSpPr txBox="1"/>
          <p:nvPr>
            <p:ph idx="1" type="body"/>
          </p:nvPr>
        </p:nvSpPr>
        <p:spPr>
          <a:xfrm>
            <a:off x="1341120" y="1527048"/>
            <a:ext cx="9509760" cy="10768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</a:pPr>
            <a:r>
              <a:rPr i="1" lang="en-US" sz="2400"/>
              <a:t>Students use Naviance for </a:t>
            </a:r>
            <a:endParaRPr/>
          </a:p>
          <a:p>
            <a:pPr indent="0" lvl="0" marL="4572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</a:pPr>
            <a:r>
              <a:rPr i="1" lang="en-US" sz="2400"/>
              <a:t>ALL College, Career and Military Applications.</a:t>
            </a:r>
            <a:endParaRPr/>
          </a:p>
          <a:p>
            <a:pPr indent="0" lvl="0" marL="4572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</a:pPr>
            <a:r>
              <a:t/>
            </a:r>
            <a:endParaRPr i="1" sz="2400"/>
          </a:p>
          <a:p>
            <a:pPr indent="0" lvl="0" marL="4572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</a:pPr>
            <a:r>
              <a:t/>
            </a:r>
            <a:endParaRPr i="1" sz="2400"/>
          </a:p>
        </p:txBody>
      </p:sp>
      <p:pic>
        <p:nvPicPr>
          <p:cNvPr id="286" name="Google Shape;286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55223" y="2747962"/>
            <a:ext cx="9091748" cy="22594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41"/>
          <p:cNvSpPr txBox="1"/>
          <p:nvPr>
            <p:ph type="title"/>
          </p:nvPr>
        </p:nvSpPr>
        <p:spPr>
          <a:xfrm>
            <a:off x="1981200" y="98426"/>
            <a:ext cx="7467600" cy="8683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800"/>
              <a:buNone/>
            </a:pPr>
            <a:r>
              <a:rPr lang="en-US" sz="4800">
                <a:latin typeface="Constantia"/>
                <a:ea typeface="Constantia"/>
                <a:cs typeface="Constantia"/>
                <a:sym typeface="Constantia"/>
              </a:rPr>
              <a:t>Log-on procedures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92" name="Google Shape;292;p41"/>
          <p:cNvSpPr txBox="1"/>
          <p:nvPr/>
        </p:nvSpPr>
        <p:spPr>
          <a:xfrm>
            <a:off x="1828800" y="2057400"/>
            <a:ext cx="3886200" cy="31702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Go to the SBHS GUIDANCE homepage.</a:t>
            </a:r>
            <a:endParaRPr/>
          </a:p>
          <a:p>
            <a:pPr indent="-215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On the left hand side, click Naviance.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If you have forgotten your username or password, you can also contact your counselor to reset it for you. </a:t>
            </a:r>
            <a:endParaRPr/>
          </a:p>
        </p:txBody>
      </p:sp>
      <p:pic>
        <p:nvPicPr>
          <p:cNvPr id="293" name="Google Shape;293;p41"/>
          <p:cNvPicPr preferRelativeResize="0"/>
          <p:nvPr/>
        </p:nvPicPr>
        <p:blipFill rotWithShape="1">
          <a:blip r:embed="rId3">
            <a:alphaModFix/>
          </a:blip>
          <a:srcRect b="25242" l="27950" r="28718" t="9344"/>
          <a:stretch/>
        </p:blipFill>
        <p:spPr>
          <a:xfrm>
            <a:off x="5715001" y="1752601"/>
            <a:ext cx="4792663" cy="4067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5"/>
          <p:cNvSpPr txBox="1"/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900"/>
              <a:buNone/>
            </a:pPr>
            <a:r>
              <a:rPr lang="en-US" sz="4900"/>
              <a:t>ACT</a:t>
            </a:r>
            <a:endParaRPr/>
          </a:p>
        </p:txBody>
      </p:sp>
      <p:graphicFrame>
        <p:nvGraphicFramePr>
          <p:cNvPr id="133" name="Google Shape;133;p15"/>
          <p:cNvGraphicFramePr/>
          <p:nvPr/>
        </p:nvGraphicFramePr>
        <p:xfrm>
          <a:off x="1341438" y="167322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{5E6EB0B8-2E79-4763-8E90-7652A2AE43D8}</a:tableStyleId>
              </a:tblPr>
              <a:tblGrid>
                <a:gridCol w="4754575"/>
                <a:gridCol w="4754575"/>
              </a:tblGrid>
              <a:tr h="4131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TEST DATE: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solidFill>
                      <a:srgbClr val="398C9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REGISTER BY: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solidFill>
                      <a:srgbClr val="398C91"/>
                    </a:solidFill>
                  </a:tcPr>
                </a:tc>
              </a:tr>
              <a:tr h="1216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October, 26, 2019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Sept. 20, 2019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(</a:t>
                      </a:r>
                      <a:r>
                        <a:rPr lang="en-US" sz="1400"/>
                        <a:t>Late Registration Oct. 4, 2019)</a:t>
                      </a:r>
                      <a:r>
                        <a:rPr lang="en-US" sz="1800"/>
                        <a:t>       </a:t>
                      </a:r>
                      <a:endParaRPr sz="1400"/>
                    </a:p>
                  </a:txBody>
                  <a:tcPr marT="45725" marB="45725" marR="91450" marL="91450"/>
                </a:tc>
              </a:tr>
              <a:tr h="1216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December 14, 2019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Nov. 8, 2019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1216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February 8, 2020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Jan 10, 2020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42"/>
          <p:cNvSpPr txBox="1"/>
          <p:nvPr/>
        </p:nvSpPr>
        <p:spPr>
          <a:xfrm>
            <a:off x="495838" y="1609860"/>
            <a:ext cx="11075831" cy="3600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Check your Senior Checklist to assure that you have completed all tasks required.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See your counselor if you have any questions.</a:t>
            </a:r>
            <a:endParaRPr b="1" sz="3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99" name="Google Shape;299;p42"/>
          <p:cNvSpPr txBox="1"/>
          <p:nvPr>
            <p:ph type="title"/>
          </p:nvPr>
        </p:nvSpPr>
        <p:spPr>
          <a:xfrm>
            <a:off x="1278874" y="374517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900"/>
              <a:buNone/>
            </a:pPr>
            <a:r>
              <a:rPr lang="en-US" sz="4900"/>
              <a:t>Reminder: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43"/>
          <p:cNvSpPr txBox="1"/>
          <p:nvPr>
            <p:ph type="title"/>
          </p:nvPr>
        </p:nvSpPr>
        <p:spPr>
          <a:xfrm>
            <a:off x="1341120" y="78378"/>
            <a:ext cx="9509760" cy="7053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3400"/>
              <a:buNone/>
            </a:pPr>
            <a:r>
              <a:rPr lang="en-US"/>
              <a:t>Sr Document Request Form</a:t>
            </a:r>
            <a:endParaRPr/>
          </a:p>
        </p:txBody>
      </p:sp>
      <p:pic>
        <p:nvPicPr>
          <p:cNvPr id="305" name="Google Shape;305;p43"/>
          <p:cNvPicPr preferRelativeResize="0"/>
          <p:nvPr/>
        </p:nvPicPr>
        <p:blipFill rotWithShape="1">
          <a:blip r:embed="rId3">
            <a:alphaModFix/>
          </a:blip>
          <a:srcRect b="11111" l="15203" r="16176" t="11832"/>
          <a:stretch/>
        </p:blipFill>
        <p:spPr>
          <a:xfrm>
            <a:off x="1254035" y="940526"/>
            <a:ext cx="9091748" cy="5251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44"/>
          <p:cNvSpPr txBox="1"/>
          <p:nvPr/>
        </p:nvSpPr>
        <p:spPr>
          <a:xfrm>
            <a:off x="296092" y="1497487"/>
            <a:ext cx="11275578" cy="4893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Open Houses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College Tours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College Representatives to SBHS –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Schedule updated in the Counseling Office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University of Alabama- 9/27/2019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Western Connecticut University- 10/4/2019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Montclair University- 10/4/2019TCNJ- 10/8/2019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University of Rhode Island- 10/16/2019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William Paterson University- 10/17/2019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11" name="Google Shape;311;p44"/>
          <p:cNvSpPr txBox="1"/>
          <p:nvPr>
            <p:ph type="title"/>
          </p:nvPr>
        </p:nvSpPr>
        <p:spPr>
          <a:xfrm>
            <a:off x="707010" y="139385"/>
            <a:ext cx="10784264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900"/>
              <a:buNone/>
            </a:pPr>
            <a:r>
              <a:rPr lang="en-US" sz="4900"/>
              <a:t>Upcoming College-Related Events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45"/>
          <p:cNvSpPr txBox="1"/>
          <p:nvPr/>
        </p:nvSpPr>
        <p:spPr>
          <a:xfrm>
            <a:off x="84841" y="1712891"/>
            <a:ext cx="12009749" cy="4739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Set up application accounts and utilize Naviance</a:t>
            </a:r>
            <a:endParaRPr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 counselor if log-on information for Naviance is needed in order to complete common application account matching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Turn in Senior Document Form for each application submitted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Provide your “Brag Sheet” for counselor/teacher recommendations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Parents can access FAFSA worksheets and/or financial aid estimator in preparation for completing official FAFSA after October 1</a:t>
            </a:r>
            <a:r>
              <a:rPr baseline="30000" lang="en-US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</a:t>
            </a:r>
            <a:r>
              <a:rPr lang="en-US" sz="2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, 2019: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 u="sng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  <a:hlinkClick r:id="rId3"/>
              </a:rPr>
              <a:t>http://www.finaid.org/calculators/finaidestimate.phtml</a:t>
            </a:r>
            <a:endParaRPr b="1" sz="2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17" name="Google Shape;317;p45"/>
          <p:cNvSpPr txBox="1"/>
          <p:nvPr>
            <p:ph type="title"/>
          </p:nvPr>
        </p:nvSpPr>
        <p:spPr>
          <a:xfrm>
            <a:off x="1159037" y="84373"/>
            <a:ext cx="9861355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900"/>
              <a:buNone/>
            </a:pPr>
            <a:r>
              <a:rPr lang="en-US" sz="4900"/>
              <a:t>To Do Checklist 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46"/>
          <p:cNvSpPr txBox="1"/>
          <p:nvPr>
            <p:ph type="title"/>
          </p:nvPr>
        </p:nvSpPr>
        <p:spPr>
          <a:xfrm>
            <a:off x="217713" y="103694"/>
            <a:ext cx="11861075" cy="8977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3600"/>
              <a:buNone/>
            </a:pPr>
            <a:r>
              <a:rPr lang="en-US" sz="3600"/>
              <a:t>Thank you for attending &amp; Good Luck!</a:t>
            </a:r>
            <a:endParaRPr sz="3600"/>
          </a:p>
        </p:txBody>
      </p:sp>
      <p:sp>
        <p:nvSpPr>
          <p:cNvPr id="323" name="Google Shape;323;p46"/>
          <p:cNvSpPr txBox="1"/>
          <p:nvPr>
            <p:ph idx="1" type="body"/>
          </p:nvPr>
        </p:nvSpPr>
        <p:spPr>
          <a:xfrm>
            <a:off x="217713" y="1112363"/>
            <a:ext cx="11861075" cy="56372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</a:pPr>
            <a:r>
              <a:rPr lang="en-US" sz="2400"/>
              <a:t>There are approximately over 5,400 schools in the US.  We are here to support you and will answer your questions to best of our ability. </a:t>
            </a:r>
            <a:endParaRPr/>
          </a:p>
          <a:p>
            <a:pPr indent="0" lvl="0" marL="4572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</a:pPr>
            <a:r>
              <a:rPr lang="en-US" sz="2400"/>
              <a:t>Colleges/Universities all have specific criteria for Admission </a:t>
            </a:r>
            <a:r>
              <a:rPr lang="en-US" sz="2400" u="sng"/>
              <a:t>and</a:t>
            </a:r>
            <a:r>
              <a:rPr lang="en-US" sz="2400"/>
              <a:t> </a:t>
            </a:r>
            <a:endParaRPr/>
          </a:p>
          <a:p>
            <a:pPr indent="0" lvl="0" marL="4572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</a:pPr>
            <a:r>
              <a:rPr lang="en-US" sz="2400"/>
              <a:t>at times “Schools” within the University may have additional criteria.  </a:t>
            </a:r>
            <a:endParaRPr/>
          </a:p>
          <a:p>
            <a:pPr indent="0" lvl="0" marL="4572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/>
              <a:t>(information can be found on the specific school’s website.)  </a:t>
            </a:r>
            <a:endParaRPr/>
          </a:p>
          <a:p>
            <a:pPr indent="0" lvl="0" marL="4572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</a:pPr>
            <a:r>
              <a:rPr i="1" lang="en-US" sz="2400" u="sng"/>
              <a:t>When in doubt call the College.</a:t>
            </a:r>
            <a:endParaRPr/>
          </a:p>
          <a:p>
            <a:pPr indent="0" lvl="0" marL="4572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/>
              <a:t>Ms. Marta Benito, Counselor</a:t>
            </a:r>
            <a:endParaRPr/>
          </a:p>
          <a:p>
            <a:pPr indent="0" lvl="0" marL="4572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/>
              <a:t>Ms. Kimberly Gerken, Counselor</a:t>
            </a:r>
            <a:endParaRPr/>
          </a:p>
          <a:p>
            <a:pPr indent="0" lvl="0" marL="4572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/>
              <a:t>Ms. Christina Sasson, Counselor</a:t>
            </a:r>
            <a:endParaRPr/>
          </a:p>
          <a:p>
            <a:pPr indent="0" lvl="0" marL="4572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/>
              <a:t>Kayla Presutti, Administrative Assistant</a:t>
            </a:r>
            <a:endParaRPr/>
          </a:p>
          <a:p>
            <a:pPr indent="0" lvl="0" marL="4572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6"/>
          <p:cNvSpPr txBox="1"/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900"/>
              <a:buNone/>
            </a:pPr>
            <a:r>
              <a:rPr lang="en-US" sz="4900"/>
              <a:t>Registration for ACT</a:t>
            </a:r>
            <a:endParaRPr/>
          </a:p>
        </p:txBody>
      </p:sp>
      <p:sp>
        <p:nvSpPr>
          <p:cNvPr id="139" name="Google Shape;139;p16"/>
          <p:cNvSpPr txBox="1"/>
          <p:nvPr>
            <p:ph idx="1" type="body"/>
          </p:nvPr>
        </p:nvSpPr>
        <p:spPr>
          <a:xfrm>
            <a:off x="1341120" y="2279561"/>
            <a:ext cx="9509760" cy="40205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4000"/>
              <a:t>Online Registration – </a:t>
            </a:r>
            <a:endParaRPr/>
          </a:p>
          <a:p>
            <a:pPr indent="0" lvl="0" marL="4572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4000" u="sng">
                <a:solidFill>
                  <a:schemeClr val="hlink"/>
                </a:solidFill>
                <a:hlinkClick r:id="rId3"/>
              </a:rPr>
              <a:t>www.actstudent.org</a:t>
            </a:r>
            <a:endParaRPr sz="4000" u="sng"/>
          </a:p>
          <a:p>
            <a:pPr indent="0" lvl="0" marL="4572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4000" u="sng"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7"/>
          <p:cNvSpPr txBox="1"/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900"/>
              <a:buNone/>
            </a:pPr>
            <a:r>
              <a:rPr lang="en-US" sz="4900"/>
              <a:t>SAT</a:t>
            </a:r>
            <a:endParaRPr/>
          </a:p>
        </p:txBody>
      </p:sp>
      <p:graphicFrame>
        <p:nvGraphicFramePr>
          <p:cNvPr id="145" name="Google Shape;145;p17"/>
          <p:cNvGraphicFramePr/>
          <p:nvPr/>
        </p:nvGraphicFramePr>
        <p:xfrm>
          <a:off x="1341438" y="167322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{5E6EB0B8-2E79-4763-8E90-7652A2AE43D8}</a:tableStyleId>
              </a:tblPr>
              <a:tblGrid>
                <a:gridCol w="4754575"/>
                <a:gridCol w="4754575"/>
              </a:tblGrid>
              <a:tr h="4766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TEST</a:t>
                      </a:r>
                      <a:r>
                        <a:rPr lang="en-US" sz="2000"/>
                        <a:t> DATE:</a:t>
                      </a:r>
                      <a:endParaRPr sz="2000"/>
                    </a:p>
                  </a:txBody>
                  <a:tcPr marT="45725" marB="45725" marR="91450" marL="91450">
                    <a:solidFill>
                      <a:srgbClr val="398C9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/>
                        <a:t>REGISTER BY:</a:t>
                      </a:r>
                      <a:endParaRPr sz="2000"/>
                    </a:p>
                  </a:txBody>
                  <a:tcPr marT="45725" marB="45725" marR="91450" marL="91450">
                    <a:solidFill>
                      <a:srgbClr val="398C91"/>
                    </a:solidFill>
                  </a:tcPr>
                </a:tc>
              </a:tr>
              <a:tr h="608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October 5, 2019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                       Passed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608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November 2, 2019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                       Oct.</a:t>
                      </a:r>
                      <a:r>
                        <a:rPr lang="en-US" sz="1800"/>
                        <a:t> 3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608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December 7, 2019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                        Nov. 8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608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46" name="Google Shape;146;p17"/>
          <p:cNvSpPr txBox="1"/>
          <p:nvPr/>
        </p:nvSpPr>
        <p:spPr>
          <a:xfrm>
            <a:off x="1341120" y="4584879"/>
            <a:ext cx="9509444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Most colleges prefer that seniors complete testing by the </a:t>
            </a:r>
            <a:r>
              <a:rPr b="0" i="0" lang="en-US" sz="3200" u="sng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end of December</a:t>
            </a:r>
            <a:r>
              <a:rPr b="0" i="0" lang="en-US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b="0" i="0" sz="32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8"/>
          <p:cNvSpPr txBox="1"/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900"/>
              <a:buNone/>
            </a:pPr>
            <a:r>
              <a:rPr lang="en-US" sz="4900"/>
              <a:t>Registration for SAT</a:t>
            </a:r>
            <a:endParaRPr/>
          </a:p>
        </p:txBody>
      </p:sp>
      <p:sp>
        <p:nvSpPr>
          <p:cNvPr id="152" name="Google Shape;152;p18"/>
          <p:cNvSpPr txBox="1"/>
          <p:nvPr>
            <p:ph idx="1" type="body"/>
          </p:nvPr>
        </p:nvSpPr>
        <p:spPr>
          <a:xfrm>
            <a:off x="1341120" y="1996226"/>
            <a:ext cx="9509760" cy="40205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4000" u="sng">
              <a:solidFill>
                <a:schemeClr val="dk2"/>
              </a:solidFill>
            </a:endParaRPr>
          </a:p>
          <a:p>
            <a:pPr indent="0" lvl="0" marL="4572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4000"/>
              <a:t>Students can register online at </a:t>
            </a:r>
            <a:endParaRPr/>
          </a:p>
          <a:p>
            <a:pPr indent="0" lvl="0" marL="4572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</a:pPr>
            <a:r>
              <a:rPr lang="en-US" sz="4000" u="sng">
                <a:solidFill>
                  <a:schemeClr val="dk2"/>
                </a:solidFill>
                <a:hlinkClick r:id="rId3"/>
              </a:rPr>
              <a:t>www.collegeboard.com</a:t>
            </a:r>
            <a:endParaRPr sz="4000" u="sng">
              <a:solidFill>
                <a:schemeClr val="dk2"/>
              </a:solidFill>
            </a:endParaRPr>
          </a:p>
          <a:p>
            <a:pPr indent="0" lvl="0" marL="4572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4000" u="sng">
              <a:solidFill>
                <a:schemeClr val="dk2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9"/>
          <p:cNvSpPr txBox="1"/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900"/>
              <a:buNone/>
            </a:pPr>
            <a:r>
              <a:rPr lang="en-US" sz="4900"/>
              <a:t>What is the SAT II?</a:t>
            </a:r>
            <a:endParaRPr/>
          </a:p>
        </p:txBody>
      </p:sp>
      <p:sp>
        <p:nvSpPr>
          <p:cNvPr id="158" name="Google Shape;158;p19"/>
          <p:cNvSpPr txBox="1"/>
          <p:nvPr>
            <p:ph idx="1" type="body"/>
          </p:nvPr>
        </p:nvSpPr>
        <p:spPr>
          <a:xfrm>
            <a:off x="860738" y="1777284"/>
            <a:ext cx="10470524" cy="42265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7432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8"/>
              <a:buFont typeface="Noto Sans Symbols"/>
              <a:buChar char="⮚"/>
            </a:pPr>
            <a:r>
              <a:rPr lang="en-US" sz="2635"/>
              <a:t>Additional tests, often referred to as </a:t>
            </a:r>
            <a:r>
              <a:rPr i="1" lang="en-US" sz="2635"/>
              <a:t>Subject Tests</a:t>
            </a:r>
            <a:r>
              <a:rPr lang="en-US" sz="2635"/>
              <a:t>, may be required by some schools</a:t>
            </a:r>
            <a:endParaRPr/>
          </a:p>
          <a:p>
            <a:pPr indent="-228600" lvl="0" marL="27432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108"/>
              <a:buFont typeface="Noto Sans Symbols"/>
              <a:buChar char="⮚"/>
            </a:pPr>
            <a:r>
              <a:rPr lang="en-US" sz="2635"/>
              <a:t>RECOMMENDED by the </a:t>
            </a:r>
            <a:r>
              <a:rPr lang="en-US" sz="2635" u="sng"/>
              <a:t>most competitive </a:t>
            </a:r>
            <a:r>
              <a:rPr lang="en-US" sz="2635"/>
              <a:t>colleges</a:t>
            </a:r>
            <a:endParaRPr/>
          </a:p>
          <a:p>
            <a:pPr indent="-228600" lvl="1" marL="59436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8"/>
              <a:buFont typeface="Noto Sans Symbols"/>
              <a:buChar char="⮚"/>
            </a:pPr>
            <a:r>
              <a:rPr lang="en-US" sz="2635"/>
              <a:t>Used for admissions and/or placement purposes</a:t>
            </a:r>
            <a:endParaRPr/>
          </a:p>
          <a:p>
            <a:pPr indent="-228600" lvl="0" marL="27432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108"/>
              <a:buFont typeface="Noto Sans Symbols"/>
              <a:buChar char="⮚"/>
            </a:pPr>
            <a:r>
              <a:rPr lang="en-US" sz="2635"/>
              <a:t>Students are required to take 2 or 3 Subject Tests (check with each college) in subject area of choice (Math, History, etc.)</a:t>
            </a:r>
            <a:endParaRPr/>
          </a:p>
          <a:p>
            <a:pPr indent="0" lvl="0" marL="4572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None/>
            </a:pPr>
            <a:r>
              <a:t/>
            </a:r>
            <a:endParaRPr sz="100"/>
          </a:p>
          <a:p>
            <a:pPr indent="0" lvl="0" marL="4572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</a:pPr>
            <a:r>
              <a:rPr b="1" lang="en-US" sz="2480" u="sng"/>
              <a:t>Notes:</a:t>
            </a:r>
            <a:endParaRPr/>
          </a:p>
          <a:p>
            <a:pPr indent="-228600" lvl="0" marL="27432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108"/>
              <a:buFont typeface="Noto Sans Symbols"/>
              <a:buChar char="⮚"/>
            </a:pPr>
            <a:r>
              <a:rPr b="1" lang="en-US" sz="2635"/>
              <a:t>Administered on same schedule as SAT Reasoning</a:t>
            </a:r>
            <a:endParaRPr/>
          </a:p>
          <a:p>
            <a:pPr indent="-228600" lvl="0" marL="274320" rtl="0" algn="l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108"/>
              <a:buFont typeface="Noto Sans Symbols"/>
              <a:buChar char="⮚"/>
            </a:pPr>
            <a:r>
              <a:rPr b="1" lang="en-US" sz="2635"/>
              <a:t>Some schools accept ACT in lieu of SAT Subject Tests</a:t>
            </a:r>
            <a:endParaRPr b="1" sz="2635"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0"/>
          <p:cNvSpPr txBox="1"/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900"/>
              <a:buNone/>
            </a:pPr>
            <a:r>
              <a:rPr lang="en-US" sz="4900"/>
              <a:t>Testing-Optional Schools</a:t>
            </a:r>
            <a:endParaRPr/>
          </a:p>
        </p:txBody>
      </p:sp>
      <p:sp>
        <p:nvSpPr>
          <p:cNvPr id="164" name="Google Shape;164;p20"/>
          <p:cNvSpPr txBox="1"/>
          <p:nvPr>
            <p:ph idx="1" type="body"/>
          </p:nvPr>
        </p:nvSpPr>
        <p:spPr>
          <a:xfrm>
            <a:off x="860738" y="1777284"/>
            <a:ext cx="10470524" cy="42265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rPr lang="en-US" sz="3400"/>
              <a:t>Some colleges follow a “testing (SAT/ACT) optional” policy, meaning that test scores are not required for application or admission.</a:t>
            </a:r>
            <a:br>
              <a:rPr lang="en-US" sz="3400"/>
            </a:br>
            <a:endParaRPr sz="3400"/>
          </a:p>
          <a:p>
            <a:pPr indent="0" lvl="0" marL="4572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rPr b="1" lang="en-US" sz="3400"/>
              <a:t>A list of testing-optional schools can be found at </a:t>
            </a:r>
            <a:r>
              <a:rPr b="1" lang="en-US" sz="3400" u="sng">
                <a:solidFill>
                  <a:schemeClr val="hlink"/>
                </a:solidFill>
                <a:hlinkClick r:id="rId3"/>
              </a:rPr>
              <a:t>www.fairtest.org</a:t>
            </a:r>
            <a:br>
              <a:rPr b="1" lang="en-US" sz="3400"/>
            </a:br>
            <a:r>
              <a:rPr b="1" lang="en-US" sz="340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/>
          </a:p>
          <a:p>
            <a:pPr indent="0" lvl="0" marL="45720" rtl="0" algn="ctr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</a:pPr>
            <a:r>
              <a:rPr i="1" lang="en-US" sz="2400"/>
              <a:t>(Hover over the “College Admissions” tab and click “Optional List.”)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1"/>
          <p:cNvSpPr txBox="1"/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9392A"/>
              </a:buClr>
              <a:buSzPts val="4900"/>
              <a:buNone/>
            </a:pPr>
            <a:r>
              <a:rPr lang="en-US" sz="4900"/>
              <a:t>Reminder:</a:t>
            </a:r>
            <a:endParaRPr/>
          </a:p>
        </p:txBody>
      </p:sp>
      <p:sp>
        <p:nvSpPr>
          <p:cNvPr id="170" name="Google Shape;170;p21"/>
          <p:cNvSpPr txBox="1"/>
          <p:nvPr>
            <p:ph idx="1" type="body"/>
          </p:nvPr>
        </p:nvSpPr>
        <p:spPr>
          <a:xfrm>
            <a:off x="860738" y="2202287"/>
            <a:ext cx="10470524" cy="38015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</a:pPr>
            <a:r>
              <a:rPr b="1" lang="en-US" sz="8000"/>
              <a:t>SENIOR GRADES DO MATTER!!!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Sheer Green 16x9">
  <a:themeElements>
    <a:clrScheme name="Sheer Green">
      <a:dk1>
        <a:srgbClr val="624D38"/>
      </a:dk1>
      <a:lt1>
        <a:srgbClr val="FFFFFF"/>
      </a:lt1>
      <a:dk2>
        <a:srgbClr val="404040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Sheer Green">
      <a:dk1>
        <a:srgbClr val="404040"/>
      </a:dk1>
      <a:lt1>
        <a:srgbClr val="FFFFFF"/>
      </a:lt1>
      <a:dk2>
        <a:srgbClr val="624D38"/>
      </a:dk2>
      <a:lt2>
        <a:srgbClr val="F2F2E2"/>
      </a:lt2>
      <a:accent1>
        <a:srgbClr val="72C23C"/>
      </a:accent1>
      <a:accent2>
        <a:srgbClr val="F4CC20"/>
      </a:accent2>
      <a:accent3>
        <a:srgbClr val="53B6BB"/>
      </a:accent3>
      <a:accent4>
        <a:srgbClr val="BA7CC0"/>
      </a:accent4>
      <a:accent5>
        <a:srgbClr val="ED635A"/>
      </a:accent5>
      <a:accent6>
        <a:srgbClr val="EE9B40"/>
      </a:accent6>
      <a:hlink>
        <a:srgbClr val="53B6BB"/>
      </a:hlink>
      <a:folHlink>
        <a:srgbClr val="B68DC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